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7" r:id="rId2"/>
    <p:sldId id="308" r:id="rId3"/>
    <p:sldId id="297" r:id="rId4"/>
    <p:sldId id="258" r:id="rId5"/>
    <p:sldId id="287" r:id="rId6"/>
    <p:sldId id="288" r:id="rId7"/>
    <p:sldId id="289" r:id="rId8"/>
    <p:sldId id="290" r:id="rId9"/>
    <p:sldId id="261" r:id="rId10"/>
    <p:sldId id="299" r:id="rId11"/>
    <p:sldId id="270" r:id="rId12"/>
    <p:sldId id="279" r:id="rId13"/>
    <p:sldId id="271" r:id="rId14"/>
    <p:sldId id="268" r:id="rId15"/>
    <p:sldId id="272" r:id="rId16"/>
    <p:sldId id="273" r:id="rId17"/>
    <p:sldId id="274" r:id="rId18"/>
    <p:sldId id="275" r:id="rId19"/>
    <p:sldId id="277" r:id="rId20"/>
    <p:sldId id="296" r:id="rId21"/>
    <p:sldId id="276" r:id="rId22"/>
    <p:sldId id="302" r:id="rId23"/>
    <p:sldId id="303" r:id="rId24"/>
    <p:sldId id="304" r:id="rId25"/>
    <p:sldId id="305" r:id="rId26"/>
    <p:sldId id="306" r:id="rId27"/>
    <p:sldId id="301" r:id="rId28"/>
    <p:sldId id="300" r:id="rId29"/>
    <p:sldId id="298" r:id="rId30"/>
    <p:sldId id="284" r:id="rId31"/>
    <p:sldId id="285" r:id="rId32"/>
    <p:sldId id="286" r:id="rId33"/>
  </p:sldIdLst>
  <p:sldSz cx="13258800" cy="73152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41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590" autoAdjust="0"/>
  </p:normalViewPr>
  <p:slideViewPr>
    <p:cSldViewPr>
      <p:cViewPr varScale="1">
        <p:scale>
          <a:sx n="49" d="100"/>
          <a:sy n="49" d="100"/>
        </p:scale>
        <p:origin x="72" y="450"/>
      </p:cViewPr>
      <p:guideLst>
        <p:guide orient="horz" pos="2304"/>
        <p:guide pos="4176"/>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AE2816-E956-48F5-9522-B6D0AEAD8D55}" type="datetimeFigureOut">
              <a:rPr lang="en-US" smtClean="0"/>
              <a:t>8/6/2016</a:t>
            </a:fld>
            <a:endParaRPr lang="en-US"/>
          </a:p>
        </p:txBody>
      </p:sp>
      <p:sp>
        <p:nvSpPr>
          <p:cNvPr id="4" name="Slide Image Placeholder 3"/>
          <p:cNvSpPr>
            <a:spLocks noGrp="1" noRot="1" noChangeAspect="1"/>
          </p:cNvSpPr>
          <p:nvPr>
            <p:ph type="sldImg" idx="2"/>
          </p:nvPr>
        </p:nvSpPr>
        <p:spPr>
          <a:xfrm>
            <a:off x="322263" y="685800"/>
            <a:ext cx="62134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C45FA-7B09-48D2-9A07-C006378E6E9C}" type="slidenum">
              <a:rPr lang="en-US" smtClean="0"/>
              <a:t>‹#›</a:t>
            </a:fld>
            <a:endParaRPr lang="en-US"/>
          </a:p>
        </p:txBody>
      </p:sp>
    </p:spTree>
    <p:extLst>
      <p:ext uri="{BB962C8B-B14F-4D97-AF65-F5344CB8AC3E}">
        <p14:creationId xmlns:p14="http://schemas.microsoft.com/office/powerpoint/2010/main" val="33057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3" y="685800"/>
            <a:ext cx="6213475" cy="3429000"/>
          </a:xfrm>
        </p:spPr>
      </p:sp>
      <p:sp>
        <p:nvSpPr>
          <p:cNvPr id="3" name="Notes Placeholder 2"/>
          <p:cNvSpPr>
            <a:spLocks noGrp="1"/>
          </p:cNvSpPr>
          <p:nvPr>
            <p:ph type="body" idx="1"/>
          </p:nvPr>
        </p:nvSpPr>
        <p:spPr/>
        <p:txBody>
          <a:bodyPr/>
          <a:lstStyle/>
          <a:p>
            <a:pPr algn="ctr"/>
            <a:r>
              <a:rPr lang="en-US" sz="4400" dirty="0" smtClean="0"/>
              <a:t>This is welcome slide. Teacher may change it according to his will.</a:t>
            </a:r>
            <a:endParaRPr lang="en-US" sz="4400" dirty="0"/>
          </a:p>
        </p:txBody>
      </p:sp>
      <p:sp>
        <p:nvSpPr>
          <p:cNvPr id="4" name="Slide Number Placeholder 3"/>
          <p:cNvSpPr>
            <a:spLocks noGrp="1"/>
          </p:cNvSpPr>
          <p:nvPr>
            <p:ph type="sldNum" sz="quarter" idx="10"/>
          </p:nvPr>
        </p:nvSpPr>
        <p:spPr/>
        <p:txBody>
          <a:bodyPr/>
          <a:lstStyle/>
          <a:p>
            <a:fld id="{72DC45FA-7B09-48D2-9A07-C006378E6E9C}" type="slidenum">
              <a:rPr lang="en-US" smtClean="0"/>
              <a:t>3</a:t>
            </a:fld>
            <a:endParaRPr lang="en-US"/>
          </a:p>
        </p:txBody>
      </p:sp>
    </p:spTree>
    <p:extLst>
      <p:ext uri="{BB962C8B-B14F-4D97-AF65-F5344CB8AC3E}">
        <p14:creationId xmlns:p14="http://schemas.microsoft.com/office/powerpoint/2010/main" val="378055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Problems</a:t>
            </a:r>
            <a:r>
              <a:rPr lang="en-US" baseline="0" dirty="0" smtClean="0"/>
              <a:t> began to arise.</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15</a:t>
            </a:fld>
            <a:endParaRPr lang="en-US"/>
          </a:p>
        </p:txBody>
      </p:sp>
    </p:spTree>
    <p:extLst>
      <p:ext uri="{BB962C8B-B14F-4D97-AF65-F5344CB8AC3E}">
        <p14:creationId xmlns:p14="http://schemas.microsoft.com/office/powerpoint/2010/main" val="3409049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First step</a:t>
            </a:r>
            <a:r>
              <a:rPr lang="en-US" baseline="0" dirty="0" smtClean="0"/>
              <a:t> of need.</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16</a:t>
            </a:fld>
            <a:endParaRPr lang="en-US"/>
          </a:p>
        </p:txBody>
      </p:sp>
    </p:spTree>
    <p:extLst>
      <p:ext uri="{BB962C8B-B14F-4D97-AF65-F5344CB8AC3E}">
        <p14:creationId xmlns:p14="http://schemas.microsoft.com/office/powerpoint/2010/main" val="1225857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2</a:t>
            </a:r>
            <a:r>
              <a:rPr lang="en-US" baseline="30000" dirty="0" smtClean="0"/>
              <a:t>nd</a:t>
            </a:r>
            <a:r>
              <a:rPr lang="en-US" dirty="0" smtClean="0"/>
              <a:t> step of the man.</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17</a:t>
            </a:fld>
            <a:endParaRPr lang="en-US"/>
          </a:p>
        </p:txBody>
      </p:sp>
    </p:spTree>
    <p:extLst>
      <p:ext uri="{BB962C8B-B14F-4D97-AF65-F5344CB8AC3E}">
        <p14:creationId xmlns:p14="http://schemas.microsoft.com/office/powerpoint/2010/main" val="2336875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3rd step of the man.</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18</a:t>
            </a:fld>
            <a:endParaRPr lang="en-US"/>
          </a:p>
        </p:txBody>
      </p:sp>
    </p:spTree>
    <p:extLst>
      <p:ext uri="{BB962C8B-B14F-4D97-AF65-F5344CB8AC3E}">
        <p14:creationId xmlns:p14="http://schemas.microsoft.com/office/powerpoint/2010/main" val="2689374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Continuation </a:t>
            </a:r>
            <a:r>
              <a:rPr lang="en-US" baseline="0" dirty="0" smtClean="0"/>
              <a:t> of human want.</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19</a:t>
            </a:fld>
            <a:endParaRPr lang="en-US"/>
          </a:p>
        </p:txBody>
      </p:sp>
    </p:spTree>
    <p:extLst>
      <p:ext uri="{BB962C8B-B14F-4D97-AF65-F5344CB8AC3E}">
        <p14:creationId xmlns:p14="http://schemas.microsoft.com/office/powerpoint/2010/main" val="1010459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This is the nature of human character.</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20</a:t>
            </a:fld>
            <a:endParaRPr lang="en-US"/>
          </a:p>
        </p:txBody>
      </p:sp>
    </p:spTree>
    <p:extLst>
      <p:ext uri="{BB962C8B-B14F-4D97-AF65-F5344CB8AC3E}">
        <p14:creationId xmlns:p14="http://schemas.microsoft.com/office/powerpoint/2010/main" val="4282670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At last the man returned to the reality. This picture is not  the actual family of the man. This is a symbolic family picture only.</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21</a:t>
            </a:fld>
            <a:endParaRPr lang="en-US"/>
          </a:p>
        </p:txBody>
      </p:sp>
    </p:spTree>
    <p:extLst>
      <p:ext uri="{BB962C8B-B14F-4D97-AF65-F5344CB8AC3E}">
        <p14:creationId xmlns:p14="http://schemas.microsoft.com/office/powerpoint/2010/main" val="2064866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text words are triggered. </a:t>
            </a:r>
            <a:r>
              <a:rPr lang="en-US" baseline="0" dirty="0" smtClean="0"/>
              <a:t> If you  click on the word, you will find the meaning of the word. If you click blank or on the picture, you will find the sentence  made with the word. Now you can do any one you like to conduct this option.</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22</a:t>
            </a:fld>
            <a:endParaRPr lang="en-US"/>
          </a:p>
        </p:txBody>
      </p:sp>
    </p:spTree>
    <p:extLst>
      <p:ext uri="{BB962C8B-B14F-4D97-AF65-F5344CB8AC3E}">
        <p14:creationId xmlns:p14="http://schemas.microsoft.com/office/powerpoint/2010/main" val="298180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text words are triggered. </a:t>
            </a:r>
            <a:r>
              <a:rPr lang="en-US" baseline="0" dirty="0" smtClean="0"/>
              <a:t> If you  click on the word, you will find the meaning of the word. If you click blank or on the picture, you will find the sentence  made with the word. Now you can do any one you like to conduct this option.</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23</a:t>
            </a:fld>
            <a:endParaRPr lang="en-US"/>
          </a:p>
        </p:txBody>
      </p:sp>
    </p:spTree>
    <p:extLst>
      <p:ext uri="{BB962C8B-B14F-4D97-AF65-F5344CB8AC3E}">
        <p14:creationId xmlns:p14="http://schemas.microsoft.com/office/powerpoint/2010/main" val="2068630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text words are triggered. </a:t>
            </a:r>
            <a:r>
              <a:rPr lang="en-US" baseline="0" dirty="0" smtClean="0"/>
              <a:t> If you  click on the word, you will find the meaning of the word. If you click blank or on the picture, you will find the sentence  made with the word. Now you can do any one you like to conduct this option.</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24</a:t>
            </a:fld>
            <a:endParaRPr lang="en-US"/>
          </a:p>
        </p:txBody>
      </p:sp>
    </p:spTree>
    <p:extLst>
      <p:ext uri="{BB962C8B-B14F-4D97-AF65-F5344CB8AC3E}">
        <p14:creationId xmlns:p14="http://schemas.microsoft.com/office/powerpoint/2010/main" val="2908774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Introduction of teacher &amp; class.</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4</a:t>
            </a:fld>
            <a:endParaRPr lang="en-US"/>
          </a:p>
        </p:txBody>
      </p:sp>
    </p:spTree>
    <p:extLst>
      <p:ext uri="{BB962C8B-B14F-4D97-AF65-F5344CB8AC3E}">
        <p14:creationId xmlns:p14="http://schemas.microsoft.com/office/powerpoint/2010/main" val="286984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text words are triggered. </a:t>
            </a:r>
            <a:r>
              <a:rPr lang="en-US" baseline="0" dirty="0" smtClean="0"/>
              <a:t> If you  click on the word, you will find the meaning of the word. If you click blank or on the picture, you will find the sentence  made with the word. Now you can do any one you like to conduct this option.</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25</a:t>
            </a:fld>
            <a:endParaRPr lang="en-US"/>
          </a:p>
        </p:txBody>
      </p:sp>
    </p:spTree>
    <p:extLst>
      <p:ext uri="{BB962C8B-B14F-4D97-AF65-F5344CB8AC3E}">
        <p14:creationId xmlns:p14="http://schemas.microsoft.com/office/powerpoint/2010/main" val="2055522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text words are triggered. </a:t>
            </a:r>
            <a:r>
              <a:rPr lang="en-US" baseline="0" dirty="0" smtClean="0"/>
              <a:t> If you  click on the word, you will find the meaning of the word. If you click blank or on the picture, you will find the sentence  made with the word. Now you can do any one you like to conduct this option.</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26</a:t>
            </a:fld>
            <a:endParaRPr lang="en-US"/>
          </a:p>
        </p:txBody>
      </p:sp>
    </p:spTree>
    <p:extLst>
      <p:ext uri="{BB962C8B-B14F-4D97-AF65-F5344CB8AC3E}">
        <p14:creationId xmlns:p14="http://schemas.microsoft.com/office/powerpoint/2010/main" val="3353695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Teacher may ask the learners to open their books at page 02 to conduct the lesson.</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27</a:t>
            </a:fld>
            <a:endParaRPr lang="en-US"/>
          </a:p>
        </p:txBody>
      </p:sp>
    </p:spTree>
    <p:extLst>
      <p:ext uri="{BB962C8B-B14F-4D97-AF65-F5344CB8AC3E}">
        <p14:creationId xmlns:p14="http://schemas.microsoft.com/office/powerpoint/2010/main" val="573954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Teacher may use it at any purpose he likes. It may be helpful to the students those have  not  brought books with them.</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28</a:t>
            </a:fld>
            <a:endParaRPr lang="en-US"/>
          </a:p>
        </p:txBody>
      </p:sp>
    </p:spTree>
    <p:extLst>
      <p:ext uri="{BB962C8B-B14F-4D97-AF65-F5344CB8AC3E}">
        <p14:creationId xmlns:p14="http://schemas.microsoft.com/office/powerpoint/2010/main" val="1874683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Teacher may go according to the text.</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29</a:t>
            </a:fld>
            <a:endParaRPr lang="en-US"/>
          </a:p>
        </p:txBody>
      </p:sp>
    </p:spTree>
    <p:extLst>
      <p:ext uri="{BB962C8B-B14F-4D97-AF65-F5344CB8AC3E}">
        <p14:creationId xmlns:p14="http://schemas.microsoft.com/office/powerpoint/2010/main" val="4239289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This is a creative work that the students will perform at home to show the</a:t>
            </a:r>
            <a:r>
              <a:rPr lang="en-US" baseline="0" dirty="0" smtClean="0"/>
              <a:t> teacher </a:t>
            </a:r>
            <a:r>
              <a:rPr lang="en-US" dirty="0" smtClean="0"/>
              <a:t> in the nest class.</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30</a:t>
            </a:fld>
            <a:endParaRPr lang="en-US"/>
          </a:p>
        </p:txBody>
      </p:sp>
    </p:spTree>
    <p:extLst>
      <p:ext uri="{BB962C8B-B14F-4D97-AF65-F5344CB8AC3E}">
        <p14:creationId xmlns:p14="http://schemas.microsoft.com/office/powerpoint/2010/main" val="31118024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Verse.</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31</a:t>
            </a:fld>
            <a:endParaRPr lang="en-US"/>
          </a:p>
        </p:txBody>
      </p:sp>
    </p:spTree>
    <p:extLst>
      <p:ext uri="{BB962C8B-B14F-4D97-AF65-F5344CB8AC3E}">
        <p14:creationId xmlns:p14="http://schemas.microsoft.com/office/powerpoint/2010/main" val="4197503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Ending slide.</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32</a:t>
            </a:fld>
            <a:endParaRPr lang="en-US"/>
          </a:p>
        </p:txBody>
      </p:sp>
    </p:spTree>
    <p:extLst>
      <p:ext uri="{BB962C8B-B14F-4D97-AF65-F5344CB8AC3E}">
        <p14:creationId xmlns:p14="http://schemas.microsoft.com/office/powerpoint/2010/main" val="640613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3" y="685800"/>
            <a:ext cx="6213475" cy="3429000"/>
          </a:xfrm>
        </p:spPr>
      </p:sp>
      <p:sp>
        <p:nvSpPr>
          <p:cNvPr id="3" name="Notes Placeholder 2"/>
          <p:cNvSpPr>
            <a:spLocks noGrp="1"/>
          </p:cNvSpPr>
          <p:nvPr>
            <p:ph type="body" idx="1"/>
          </p:nvPr>
        </p:nvSpPr>
        <p:spPr/>
        <p:txBody>
          <a:bodyPr/>
          <a:lstStyle/>
          <a:p>
            <a:pPr algn="ctr"/>
            <a:r>
              <a:rPr lang="en-US" dirty="0" smtClean="0"/>
              <a:t>Difference between doing something together &amp; alone</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5</a:t>
            </a:fld>
            <a:endParaRPr lang="en-US"/>
          </a:p>
        </p:txBody>
      </p:sp>
    </p:spTree>
    <p:extLst>
      <p:ext uri="{BB962C8B-B14F-4D97-AF65-F5344CB8AC3E}">
        <p14:creationId xmlns:p14="http://schemas.microsoft.com/office/powerpoint/2010/main" val="1203817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3" y="685800"/>
            <a:ext cx="6213475" cy="3429000"/>
          </a:xfrm>
        </p:spPr>
      </p:sp>
      <p:sp>
        <p:nvSpPr>
          <p:cNvPr id="3" name="Notes Placeholder 2"/>
          <p:cNvSpPr>
            <a:spLocks noGrp="1"/>
          </p:cNvSpPr>
          <p:nvPr>
            <p:ph type="body" idx="1"/>
          </p:nvPr>
        </p:nvSpPr>
        <p:spPr/>
        <p:txBody>
          <a:bodyPr/>
          <a:lstStyle/>
          <a:p>
            <a:pPr algn="ctr"/>
            <a:r>
              <a:rPr lang="en-US" dirty="0" smtClean="0"/>
              <a:t>Difference between living together and living alone.</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6</a:t>
            </a:fld>
            <a:endParaRPr lang="en-US"/>
          </a:p>
        </p:txBody>
      </p:sp>
    </p:spTree>
    <p:extLst>
      <p:ext uri="{BB962C8B-B14F-4D97-AF65-F5344CB8AC3E}">
        <p14:creationId xmlns:p14="http://schemas.microsoft.com/office/powerpoint/2010/main" val="133336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All the four skills will be focused</a:t>
            </a:r>
            <a:r>
              <a:rPr lang="en-US" baseline="0" dirty="0" smtClean="0"/>
              <a:t> in this lesson.</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9</a:t>
            </a:fld>
            <a:endParaRPr lang="en-US"/>
          </a:p>
        </p:txBody>
      </p:sp>
    </p:spTree>
    <p:extLst>
      <p:ext uri="{BB962C8B-B14F-4D97-AF65-F5344CB8AC3E}">
        <p14:creationId xmlns:p14="http://schemas.microsoft.com/office/powerpoint/2010/main" val="2024582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The picture is the symbol</a:t>
            </a:r>
            <a:r>
              <a:rPr lang="en-US" baseline="0" dirty="0" smtClean="0"/>
              <a:t> of the village where the man lived.</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11</a:t>
            </a:fld>
            <a:endParaRPr lang="en-US"/>
          </a:p>
        </p:txBody>
      </p:sp>
    </p:spTree>
    <p:extLst>
      <p:ext uri="{BB962C8B-B14F-4D97-AF65-F5344CB8AC3E}">
        <p14:creationId xmlns:p14="http://schemas.microsoft.com/office/powerpoint/2010/main" val="4203836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The village people are habituated</a:t>
            </a:r>
            <a:r>
              <a:rPr lang="en-US" baseline="0" dirty="0" smtClean="0"/>
              <a:t> to negative activities.</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12</a:t>
            </a:fld>
            <a:endParaRPr lang="en-US"/>
          </a:p>
        </p:txBody>
      </p:sp>
    </p:spTree>
    <p:extLst>
      <p:ext uri="{BB962C8B-B14F-4D97-AF65-F5344CB8AC3E}">
        <p14:creationId xmlns:p14="http://schemas.microsoft.com/office/powerpoint/2010/main" val="1068709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Wrong deed of the man.</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13</a:t>
            </a:fld>
            <a:endParaRPr lang="en-US"/>
          </a:p>
        </p:txBody>
      </p:sp>
    </p:spTree>
    <p:extLst>
      <p:ext uri="{BB962C8B-B14F-4D97-AF65-F5344CB8AC3E}">
        <p14:creationId xmlns:p14="http://schemas.microsoft.com/office/powerpoint/2010/main" val="2515082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Activities</a:t>
            </a:r>
            <a:r>
              <a:rPr lang="en-US" baseline="0" dirty="0" smtClean="0"/>
              <a:t> on </a:t>
            </a:r>
            <a:r>
              <a:rPr lang="en-US" dirty="0" smtClean="0"/>
              <a:t>wrong decision.</a:t>
            </a:r>
            <a:endParaRPr lang="en-US" dirty="0"/>
          </a:p>
        </p:txBody>
      </p:sp>
      <p:sp>
        <p:nvSpPr>
          <p:cNvPr id="4" name="Slide Number Placeholder 3"/>
          <p:cNvSpPr>
            <a:spLocks noGrp="1"/>
          </p:cNvSpPr>
          <p:nvPr>
            <p:ph type="sldNum" sz="quarter" idx="10"/>
          </p:nvPr>
        </p:nvSpPr>
        <p:spPr/>
        <p:txBody>
          <a:bodyPr/>
          <a:lstStyle/>
          <a:p>
            <a:fld id="{72DC45FA-7B09-48D2-9A07-C006378E6E9C}" type="slidenum">
              <a:rPr lang="en-US" smtClean="0"/>
              <a:t>14</a:t>
            </a:fld>
            <a:endParaRPr lang="en-US"/>
          </a:p>
        </p:txBody>
      </p:sp>
    </p:spTree>
    <p:extLst>
      <p:ext uri="{BB962C8B-B14F-4D97-AF65-F5344CB8AC3E}">
        <p14:creationId xmlns:p14="http://schemas.microsoft.com/office/powerpoint/2010/main" val="702817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4410" y="2272456"/>
            <a:ext cx="11269980"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88820" y="4145280"/>
            <a:ext cx="9281160" cy="18694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B3AE63-4D54-4169-A088-6F8E9A8BA081}" type="datetimeFigureOut">
              <a:rPr lang="en-US" smtClean="0"/>
              <a:t>8/6/2016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4AF37-4B97-4E94-B1D2-BDBA86615112}" type="slidenum">
              <a:rPr lang="en-US" smtClean="0"/>
              <a:t>‹#›</a:t>
            </a:fld>
            <a:endParaRPr lang="en-US"/>
          </a:p>
        </p:txBody>
      </p:sp>
    </p:spTree>
    <p:extLst>
      <p:ext uri="{BB962C8B-B14F-4D97-AF65-F5344CB8AC3E}">
        <p14:creationId xmlns:p14="http://schemas.microsoft.com/office/powerpoint/2010/main" val="3178015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B3AE63-4D54-4169-A088-6F8E9A8BA081}" type="datetimeFigureOut">
              <a:rPr lang="en-US" smtClean="0"/>
              <a:t>8/6/2016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4AF37-4B97-4E94-B1D2-BDBA86615112}" type="slidenum">
              <a:rPr lang="en-US" smtClean="0"/>
              <a:t>‹#›</a:t>
            </a:fld>
            <a:endParaRPr lang="en-US"/>
          </a:p>
        </p:txBody>
      </p:sp>
    </p:spTree>
    <p:extLst>
      <p:ext uri="{BB962C8B-B14F-4D97-AF65-F5344CB8AC3E}">
        <p14:creationId xmlns:p14="http://schemas.microsoft.com/office/powerpoint/2010/main" val="4200727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12630" y="292950"/>
            <a:ext cx="2983230" cy="62416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2940" y="292950"/>
            <a:ext cx="8728710" cy="6241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B3AE63-4D54-4169-A088-6F8E9A8BA081}" type="datetimeFigureOut">
              <a:rPr lang="en-US" smtClean="0"/>
              <a:t>8/6/2016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4AF37-4B97-4E94-B1D2-BDBA86615112}" type="slidenum">
              <a:rPr lang="en-US" smtClean="0"/>
              <a:t>‹#›</a:t>
            </a:fld>
            <a:endParaRPr lang="en-US"/>
          </a:p>
        </p:txBody>
      </p:sp>
    </p:spTree>
    <p:extLst>
      <p:ext uri="{BB962C8B-B14F-4D97-AF65-F5344CB8AC3E}">
        <p14:creationId xmlns:p14="http://schemas.microsoft.com/office/powerpoint/2010/main" val="3565961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B3AE63-4D54-4169-A088-6F8E9A8BA081}" type="datetimeFigureOut">
              <a:rPr lang="en-US" smtClean="0"/>
              <a:t>8/6/2016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4AF37-4B97-4E94-B1D2-BDBA86615112}" type="slidenum">
              <a:rPr lang="en-US" smtClean="0"/>
              <a:t>‹#›</a:t>
            </a:fld>
            <a:endParaRPr lang="en-US"/>
          </a:p>
        </p:txBody>
      </p:sp>
    </p:spTree>
    <p:extLst>
      <p:ext uri="{BB962C8B-B14F-4D97-AF65-F5344CB8AC3E}">
        <p14:creationId xmlns:p14="http://schemas.microsoft.com/office/powerpoint/2010/main" val="2785628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47354" y="4700695"/>
            <a:ext cx="11269980" cy="145288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47354" y="3100495"/>
            <a:ext cx="11269980" cy="160019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B3AE63-4D54-4169-A088-6F8E9A8BA081}" type="datetimeFigureOut">
              <a:rPr lang="en-US" smtClean="0"/>
              <a:t>8/6/2016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4AF37-4B97-4E94-B1D2-BDBA86615112}" type="slidenum">
              <a:rPr lang="en-US" smtClean="0"/>
              <a:t>‹#›</a:t>
            </a:fld>
            <a:endParaRPr lang="en-US"/>
          </a:p>
        </p:txBody>
      </p:sp>
    </p:spTree>
    <p:extLst>
      <p:ext uri="{BB962C8B-B14F-4D97-AF65-F5344CB8AC3E}">
        <p14:creationId xmlns:p14="http://schemas.microsoft.com/office/powerpoint/2010/main" val="3084383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2940" y="1706882"/>
            <a:ext cx="5855970" cy="4827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39890" y="1706882"/>
            <a:ext cx="5855970" cy="4827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B3AE63-4D54-4169-A088-6F8E9A8BA081}" type="datetimeFigureOut">
              <a:rPr lang="en-US" smtClean="0"/>
              <a:t>8/6/2016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4AF37-4B97-4E94-B1D2-BDBA86615112}" type="slidenum">
              <a:rPr lang="en-US" smtClean="0"/>
              <a:t>‹#›</a:t>
            </a:fld>
            <a:endParaRPr lang="en-US"/>
          </a:p>
        </p:txBody>
      </p:sp>
    </p:spTree>
    <p:extLst>
      <p:ext uri="{BB962C8B-B14F-4D97-AF65-F5344CB8AC3E}">
        <p14:creationId xmlns:p14="http://schemas.microsoft.com/office/powerpoint/2010/main" val="1691960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62942" y="1637455"/>
            <a:ext cx="5858272" cy="6824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2942" y="2319868"/>
            <a:ext cx="5858272" cy="42147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735289" y="1637455"/>
            <a:ext cx="5860574" cy="6824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735289" y="2319868"/>
            <a:ext cx="5860574" cy="42147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B3AE63-4D54-4169-A088-6F8E9A8BA081}" type="datetimeFigureOut">
              <a:rPr lang="en-US" smtClean="0"/>
              <a:t>8/6/2016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A4AF37-4B97-4E94-B1D2-BDBA86615112}" type="slidenum">
              <a:rPr lang="en-US" smtClean="0"/>
              <a:t>‹#›</a:t>
            </a:fld>
            <a:endParaRPr lang="en-US"/>
          </a:p>
        </p:txBody>
      </p:sp>
    </p:spTree>
    <p:extLst>
      <p:ext uri="{BB962C8B-B14F-4D97-AF65-F5344CB8AC3E}">
        <p14:creationId xmlns:p14="http://schemas.microsoft.com/office/powerpoint/2010/main" val="4078305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B3AE63-4D54-4169-A088-6F8E9A8BA081}" type="datetimeFigureOut">
              <a:rPr lang="en-US" smtClean="0"/>
              <a:t>8/6/2016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A4AF37-4B97-4E94-B1D2-BDBA86615112}" type="slidenum">
              <a:rPr lang="en-US" smtClean="0"/>
              <a:t>‹#›</a:t>
            </a:fld>
            <a:endParaRPr lang="en-US"/>
          </a:p>
        </p:txBody>
      </p:sp>
    </p:spTree>
    <p:extLst>
      <p:ext uri="{BB962C8B-B14F-4D97-AF65-F5344CB8AC3E}">
        <p14:creationId xmlns:p14="http://schemas.microsoft.com/office/powerpoint/2010/main" val="610129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4430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1" y="291253"/>
            <a:ext cx="4362054" cy="123952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183822" y="291256"/>
            <a:ext cx="7412038" cy="62433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62941" y="1530776"/>
            <a:ext cx="4362054" cy="50038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B3AE63-4D54-4169-A088-6F8E9A8BA081}" type="datetimeFigureOut">
              <a:rPr lang="en-US" smtClean="0"/>
              <a:t>8/6/2016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4AF37-4B97-4E94-B1D2-BDBA86615112}" type="slidenum">
              <a:rPr lang="en-US" smtClean="0"/>
              <a:t>‹#›</a:t>
            </a:fld>
            <a:endParaRPr lang="en-US"/>
          </a:p>
        </p:txBody>
      </p:sp>
    </p:spTree>
    <p:extLst>
      <p:ext uri="{BB962C8B-B14F-4D97-AF65-F5344CB8AC3E}">
        <p14:creationId xmlns:p14="http://schemas.microsoft.com/office/powerpoint/2010/main" val="1037777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98817" y="5120641"/>
            <a:ext cx="7955280" cy="60452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98817" y="653627"/>
            <a:ext cx="7955280" cy="43891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98817" y="5725162"/>
            <a:ext cx="7955280" cy="8585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B3AE63-4D54-4169-A088-6F8E9A8BA081}" type="datetimeFigureOut">
              <a:rPr lang="en-US" smtClean="0"/>
              <a:t>8/6/2016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4AF37-4B97-4E94-B1D2-BDBA86615112}" type="slidenum">
              <a:rPr lang="en-US" smtClean="0"/>
              <a:t>‹#›</a:t>
            </a:fld>
            <a:endParaRPr lang="en-US"/>
          </a:p>
        </p:txBody>
      </p:sp>
    </p:spTree>
    <p:extLst>
      <p:ext uri="{BB962C8B-B14F-4D97-AF65-F5344CB8AC3E}">
        <p14:creationId xmlns:p14="http://schemas.microsoft.com/office/powerpoint/2010/main" val="988891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2940" y="292947"/>
            <a:ext cx="11932920" cy="12192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62940" y="1706882"/>
            <a:ext cx="11932920" cy="482769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62940" y="6780109"/>
            <a:ext cx="3093720" cy="389467"/>
          </a:xfrm>
          <a:prstGeom prst="rect">
            <a:avLst/>
          </a:prstGeom>
        </p:spPr>
        <p:txBody>
          <a:bodyPr vert="horz" lIns="91440" tIns="45720" rIns="91440" bIns="45720" rtlCol="0" anchor="ctr"/>
          <a:lstStyle>
            <a:lvl1pPr algn="l">
              <a:defRPr sz="1200">
                <a:solidFill>
                  <a:schemeClr val="tx1">
                    <a:tint val="75000"/>
                  </a:schemeClr>
                </a:solidFill>
              </a:defRPr>
            </a:lvl1pPr>
          </a:lstStyle>
          <a:p>
            <a:fld id="{90B3AE63-4D54-4169-A088-6F8E9A8BA081}" type="datetimeFigureOut">
              <a:rPr lang="en-US" smtClean="0"/>
              <a:t>8/6/2016</a:t>
            </a:fld>
            <a:endParaRPr lang="en-US"/>
          </a:p>
        </p:txBody>
      </p:sp>
      <p:sp>
        <p:nvSpPr>
          <p:cNvPr id="5" name="Footer Placeholder 4"/>
          <p:cNvSpPr>
            <a:spLocks noGrp="1"/>
          </p:cNvSpPr>
          <p:nvPr>
            <p:ph type="ftr" sz="quarter" idx="3"/>
          </p:nvPr>
        </p:nvSpPr>
        <p:spPr>
          <a:xfrm>
            <a:off x="4530090" y="6780109"/>
            <a:ext cx="4198620" cy="38946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502140" y="6780109"/>
            <a:ext cx="3093720" cy="389467"/>
          </a:xfrm>
          <a:prstGeom prst="rect">
            <a:avLst/>
          </a:prstGeom>
        </p:spPr>
        <p:txBody>
          <a:bodyPr vert="horz" lIns="91440" tIns="45720" rIns="91440" bIns="45720" rtlCol="0" anchor="ctr"/>
          <a:lstStyle>
            <a:lvl1pPr algn="r">
              <a:defRPr sz="1200">
                <a:solidFill>
                  <a:schemeClr val="tx1">
                    <a:tint val="75000"/>
                  </a:schemeClr>
                </a:solidFill>
              </a:defRPr>
            </a:lvl1pPr>
          </a:lstStyle>
          <a:p>
            <a:fld id="{50A4AF37-4B97-4E94-B1D2-BDBA86615112}" type="slidenum">
              <a:rPr lang="en-US" smtClean="0"/>
              <a:t>‹#›</a:t>
            </a:fld>
            <a:endParaRPr lang="en-US"/>
          </a:p>
        </p:txBody>
      </p:sp>
    </p:spTree>
    <p:extLst>
      <p:ext uri="{BB962C8B-B14F-4D97-AF65-F5344CB8AC3E}">
        <p14:creationId xmlns:p14="http://schemas.microsoft.com/office/powerpoint/2010/main" val="1938969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val 1"/>
          <p:cNvSpPr/>
          <p:nvPr/>
        </p:nvSpPr>
        <p:spPr>
          <a:xfrm>
            <a:off x="2567940" y="381000"/>
            <a:ext cx="8610600" cy="1676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4400" b="1" dirty="0" smtClean="0">
                <a:latin typeface="Book Antiqua" pitchFamily="18" charset="0"/>
              </a:rPr>
              <a:t>Hidden slide</a:t>
            </a:r>
            <a:endParaRPr lang="en-US" sz="4400" b="1" dirty="0">
              <a:latin typeface="Book Antiqua" pitchFamily="18" charset="0"/>
            </a:endParaRPr>
          </a:p>
        </p:txBody>
      </p:sp>
      <p:sp>
        <p:nvSpPr>
          <p:cNvPr id="3" name="Rounded Rectangle 2"/>
          <p:cNvSpPr/>
          <p:nvPr/>
        </p:nvSpPr>
        <p:spPr>
          <a:xfrm>
            <a:off x="914400" y="2438400"/>
            <a:ext cx="11506200" cy="3733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914400" algn="just">
              <a:tabLst>
                <a:tab pos="10058400" algn="r"/>
                <a:tab pos="10118725" algn="r"/>
              </a:tabLst>
            </a:pPr>
            <a:r>
              <a:rPr lang="en-US" sz="2800" b="1" dirty="0" smtClean="0">
                <a:latin typeface="Book Antiqua" pitchFamily="18" charset="0"/>
              </a:rPr>
              <a:t>Dear colleagues,</a:t>
            </a:r>
          </a:p>
          <a:p>
            <a:pPr marL="914400" algn="just">
              <a:tabLst>
                <a:tab pos="10058400" algn="r"/>
                <a:tab pos="10118725" algn="r"/>
              </a:tabLst>
            </a:pPr>
            <a:r>
              <a:rPr lang="en-US" sz="2800" b="1" dirty="0" smtClean="0">
                <a:latin typeface="Book Antiqua" pitchFamily="18" charset="0"/>
              </a:rPr>
              <a:t>Necessary notes are given  below each page for you inquiry. Please read the notes before going to class in normal mood so that the class may be effective.</a:t>
            </a:r>
          </a:p>
          <a:p>
            <a:pPr marL="914400" algn="just">
              <a:tabLst>
                <a:tab pos="10058400" algn="r"/>
                <a:tab pos="10118725" algn="r"/>
              </a:tabLst>
            </a:pPr>
            <a:endParaRPr lang="en-US" sz="2800" b="1" dirty="0">
              <a:latin typeface="Book Antiqua" pitchFamily="18" charset="0"/>
            </a:endParaRPr>
          </a:p>
          <a:p>
            <a:pPr marL="914400" algn="just">
              <a:tabLst>
                <a:tab pos="10058400" algn="r"/>
                <a:tab pos="10118725" algn="r"/>
              </a:tabLst>
            </a:pPr>
            <a:r>
              <a:rPr lang="en-US" sz="2800" b="1" dirty="0" smtClean="0">
                <a:latin typeface="Book Antiqua" pitchFamily="18" charset="0"/>
              </a:rPr>
              <a:t>Thanking you</a:t>
            </a:r>
          </a:p>
          <a:p>
            <a:pPr marL="914400" algn="just">
              <a:tabLst>
                <a:tab pos="10058400" algn="r"/>
                <a:tab pos="10118725" algn="r"/>
              </a:tabLst>
            </a:pPr>
            <a:r>
              <a:rPr lang="en-US" sz="2800" b="1" dirty="0" err="1" smtClean="0">
                <a:latin typeface="Book Antiqua" pitchFamily="18" charset="0"/>
              </a:rPr>
              <a:t>Hasan</a:t>
            </a:r>
            <a:endParaRPr lang="en-US" sz="2800" b="1" dirty="0">
              <a:latin typeface="Book Antiqua" pitchFamily="18" charset="0"/>
            </a:endParaRPr>
          </a:p>
        </p:txBody>
      </p:sp>
    </p:spTree>
    <p:extLst>
      <p:ext uri="{BB962C8B-B14F-4D97-AF65-F5344CB8AC3E}">
        <p14:creationId xmlns:p14="http://schemas.microsoft.com/office/powerpoint/2010/main" val="282436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152400" y="573610"/>
            <a:ext cx="12954000" cy="1815882"/>
          </a:xfrm>
          <a:prstGeom prst="rect">
            <a:avLst/>
          </a:prstGeom>
        </p:spPr>
        <p:txBody>
          <a:bodyPr wrap="square">
            <a:spAutoFit/>
          </a:bodyPr>
          <a:lstStyle/>
          <a:p>
            <a:pPr>
              <a:tabLst>
                <a:tab pos="579438" algn="l"/>
              </a:tabLst>
            </a:pPr>
            <a:r>
              <a:rPr lang="en-US" sz="2800" b="1" dirty="0">
                <a:latin typeface="Book Antiqua" pitchFamily="18" charset="0"/>
              </a:rPr>
              <a:t>A </a:t>
            </a:r>
            <a:r>
              <a:rPr lang="en-US" sz="2800" b="1" dirty="0" smtClean="0">
                <a:latin typeface="Book Antiqua" pitchFamily="18" charset="0"/>
              </a:rPr>
              <a:t>	Look </a:t>
            </a:r>
            <a:r>
              <a:rPr lang="en-US" sz="2800" b="1" dirty="0">
                <a:latin typeface="Book Antiqua" pitchFamily="18" charset="0"/>
              </a:rPr>
              <a:t>at the pictures and discuss in pairs the following questions.</a:t>
            </a:r>
          </a:p>
          <a:p>
            <a:pPr>
              <a:tabLst>
                <a:tab pos="579438" algn="l"/>
              </a:tabLst>
            </a:pPr>
            <a:r>
              <a:rPr lang="en-US" sz="2800" dirty="0" smtClean="0">
                <a:latin typeface="Book Antiqua" pitchFamily="18" charset="0"/>
              </a:rPr>
              <a:t>	</a:t>
            </a:r>
            <a:r>
              <a:rPr lang="en-US" sz="2800" b="1" dirty="0" smtClean="0">
                <a:latin typeface="Book Antiqua" pitchFamily="18" charset="0"/>
              </a:rPr>
              <a:t>1 </a:t>
            </a:r>
            <a:r>
              <a:rPr lang="en-US" sz="2800" b="1" dirty="0">
                <a:latin typeface="Book Antiqua" pitchFamily="18" charset="0"/>
              </a:rPr>
              <a:t>Can you live alone in a house?</a:t>
            </a:r>
          </a:p>
          <a:p>
            <a:pPr>
              <a:tabLst>
                <a:tab pos="579438" algn="l"/>
              </a:tabLst>
            </a:pPr>
            <a:r>
              <a:rPr lang="en-US" sz="2800" b="1" dirty="0" smtClean="0">
                <a:latin typeface="Book Antiqua" pitchFamily="18" charset="0"/>
              </a:rPr>
              <a:t>	2 </a:t>
            </a:r>
            <a:r>
              <a:rPr lang="en-US" sz="2800" b="1" dirty="0">
                <a:latin typeface="Book Antiqua" pitchFamily="18" charset="0"/>
              </a:rPr>
              <a:t>Make a list of the problems you think you will have if you live alone in a</a:t>
            </a:r>
          </a:p>
          <a:p>
            <a:pPr marL="854075">
              <a:tabLst>
                <a:tab pos="579438" algn="l"/>
              </a:tabLst>
            </a:pPr>
            <a:r>
              <a:rPr lang="en-US" sz="2800" b="1" dirty="0">
                <a:latin typeface="Book Antiqua" pitchFamily="18" charset="0"/>
              </a:rPr>
              <a:t>house, e.g. having accidents, cooking, etc.</a:t>
            </a:r>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5000" contrast="59000"/>
                    </a14:imgEffect>
                  </a14:imgLayer>
                </a14:imgProps>
              </a:ext>
              <a:ext uri="{28A0092B-C50C-407E-A947-70E740481C1C}">
                <a14:useLocalDpi xmlns:a14="http://schemas.microsoft.com/office/drawing/2010/main" val="0"/>
              </a:ext>
            </a:extLst>
          </a:blip>
          <a:srcRect/>
          <a:stretch>
            <a:fillRect/>
          </a:stretch>
        </p:blipFill>
        <p:spPr bwMode="auto">
          <a:xfrm>
            <a:off x="838200" y="2707210"/>
            <a:ext cx="5486399" cy="407458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3000" contrast="57000"/>
                    </a14:imgEffect>
                  </a14:imgLayer>
                </a14:imgProps>
              </a:ext>
              <a:ext uri="{28A0092B-C50C-407E-A947-70E740481C1C}">
                <a14:useLocalDpi xmlns:a14="http://schemas.microsoft.com/office/drawing/2010/main" val="0"/>
              </a:ext>
            </a:extLst>
          </a:blip>
          <a:srcRect/>
          <a:stretch>
            <a:fillRect/>
          </a:stretch>
        </p:blipFill>
        <p:spPr bwMode="auto">
          <a:xfrm>
            <a:off x="7205578" y="2737690"/>
            <a:ext cx="5291222" cy="404411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633675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052"/>
          <a:stretch/>
        </p:blipFill>
        <p:spPr>
          <a:xfrm>
            <a:off x="0" y="0"/>
            <a:ext cx="13258800" cy="7315201"/>
          </a:xfrm>
          <a:prstGeom prst="rect">
            <a:avLst/>
          </a:prstGeom>
          <a:ln>
            <a:solidFill>
              <a:schemeClr val="tx1"/>
            </a:solidFill>
          </a:ln>
        </p:spPr>
      </p:pic>
      <p:sp>
        <p:nvSpPr>
          <p:cNvPr id="7" name="Rectangle 6"/>
          <p:cNvSpPr/>
          <p:nvPr/>
        </p:nvSpPr>
        <p:spPr>
          <a:xfrm>
            <a:off x="0" y="6477000"/>
            <a:ext cx="13258800" cy="707886"/>
          </a:xfrm>
          <a:prstGeom prst="rect">
            <a:avLst/>
          </a:prstGeom>
          <a:ln>
            <a:noFill/>
          </a:ln>
        </p:spPr>
        <p:txBody>
          <a:bodyPr wrap="square">
            <a:spAutoFit/>
          </a:bodyPr>
          <a:lstStyle/>
          <a:p>
            <a:pPr algn="ctr"/>
            <a:r>
              <a:rPr lang="en-US" sz="4000" b="1" dirty="0">
                <a:solidFill>
                  <a:schemeClr val="bg1">
                    <a:lumMod val="95000"/>
                  </a:schemeClr>
                </a:solidFill>
                <a:latin typeface="Book Antiqua" pitchFamily="18" charset="0"/>
              </a:rPr>
              <a:t>Long ago, a young man </a:t>
            </a:r>
            <a:r>
              <a:rPr lang="en-US" sz="4000" b="1" dirty="0" smtClean="0">
                <a:solidFill>
                  <a:schemeClr val="bg1">
                    <a:lumMod val="95000"/>
                  </a:schemeClr>
                </a:solidFill>
                <a:latin typeface="Book Antiqua" pitchFamily="18" charset="0"/>
              </a:rPr>
              <a:t>lived in a beautiful village.</a:t>
            </a:r>
            <a:endParaRPr lang="en-US" sz="4000" b="1" dirty="0">
              <a:solidFill>
                <a:schemeClr val="bg1">
                  <a:lumMod val="95000"/>
                </a:schemeClr>
              </a:solidFill>
              <a:latin typeface="Book Antiqua" pitchFamily="18" charset="0"/>
            </a:endParaRPr>
          </a:p>
        </p:txBody>
      </p:sp>
    </p:spTree>
    <p:extLst>
      <p:ext uri="{BB962C8B-B14F-4D97-AF65-F5344CB8AC3E}">
        <p14:creationId xmlns:p14="http://schemas.microsoft.com/office/powerpoint/2010/main" val="13532385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6426" b="-158"/>
          <a:stretch/>
        </p:blipFill>
        <p:spPr>
          <a:xfrm>
            <a:off x="784" y="0"/>
            <a:ext cx="13258016" cy="7315200"/>
          </a:xfrm>
          <a:prstGeom prst="rect">
            <a:avLst/>
          </a:prstGeom>
          <a:ln>
            <a:solidFill>
              <a:schemeClr val="tx1"/>
            </a:solidFill>
          </a:ln>
        </p:spPr>
      </p:pic>
      <p:sp>
        <p:nvSpPr>
          <p:cNvPr id="3" name="Rectangle 2"/>
          <p:cNvSpPr/>
          <p:nvPr/>
        </p:nvSpPr>
        <p:spPr>
          <a:xfrm>
            <a:off x="0" y="6248400"/>
            <a:ext cx="13258800" cy="1066800"/>
          </a:xfrm>
          <a:prstGeom prst="rect">
            <a:avLst/>
          </a:prstGeom>
          <a:solidFill>
            <a:schemeClr val="accent3">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a:latin typeface="Book Antiqua" pitchFamily="18" charset="0"/>
              </a:rPr>
              <a:t>But it was full of problems and sufferings. Quarrels, ill-feelings, jealously, enmity - all were part of everyday life there.</a:t>
            </a:r>
          </a:p>
        </p:txBody>
      </p:sp>
    </p:spTree>
    <p:extLst>
      <p:ext uri="{BB962C8B-B14F-4D97-AF65-F5344CB8AC3E}">
        <p14:creationId xmlns:p14="http://schemas.microsoft.com/office/powerpoint/2010/main" val="193325347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762250" y="1950720"/>
            <a:ext cx="7104265" cy="227584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4000" b="1" dirty="0" smtClean="0">
                <a:latin typeface="Book Antiqua" pitchFamily="18" charset="0"/>
              </a:rPr>
              <a:t>So he decided to go to a -</a:t>
            </a:r>
            <a:endParaRPr lang="en-US" sz="4000" b="1" dirty="0">
              <a:latin typeface="Book Antiqua" pitchFamily="18"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84" r="1885" b="6848"/>
          <a:stretch/>
        </p:blipFill>
        <p:spPr>
          <a:xfrm>
            <a:off x="-106926" y="0"/>
            <a:ext cx="13365726" cy="7315200"/>
          </a:xfrm>
          <a:prstGeom prst="rect">
            <a:avLst/>
          </a:prstGeom>
        </p:spPr>
      </p:pic>
      <p:sp>
        <p:nvSpPr>
          <p:cNvPr id="6" name="TextBox 5"/>
          <p:cNvSpPr txBox="1"/>
          <p:nvPr/>
        </p:nvSpPr>
        <p:spPr>
          <a:xfrm>
            <a:off x="5264725" y="6413185"/>
            <a:ext cx="3204210" cy="769441"/>
          </a:xfrm>
          <a:prstGeom prst="rect">
            <a:avLst/>
          </a:prstGeom>
          <a:noFill/>
        </p:spPr>
        <p:txBody>
          <a:bodyPr wrap="square" rtlCol="0">
            <a:spAutoFit/>
          </a:bodyPr>
          <a:lstStyle/>
          <a:p>
            <a:pPr algn="ctr"/>
            <a:r>
              <a:rPr lang="en-US" sz="4400" b="1" dirty="0" smtClean="0">
                <a:solidFill>
                  <a:schemeClr val="bg1"/>
                </a:solidFill>
                <a:latin typeface="Book Antiqua" pitchFamily="18" charset="0"/>
              </a:rPr>
              <a:t>jungle</a:t>
            </a:r>
            <a:endParaRPr lang="en-US" sz="4400" b="1" dirty="0">
              <a:solidFill>
                <a:schemeClr val="bg1"/>
              </a:solidFill>
              <a:latin typeface="Book Antiqua" pitchFamily="18" charset="0"/>
            </a:endParaRPr>
          </a:p>
        </p:txBody>
      </p:sp>
    </p:spTree>
    <p:extLst>
      <p:ext uri="{BB962C8B-B14F-4D97-AF65-F5344CB8AC3E}">
        <p14:creationId xmlns:p14="http://schemas.microsoft.com/office/powerpoint/2010/main" val="7103469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2000" contrast="39000"/>
                    </a14:imgEffect>
                  </a14:imgLayer>
                </a14:imgProps>
              </a:ext>
              <a:ext uri="{28A0092B-C50C-407E-A947-70E740481C1C}">
                <a14:useLocalDpi xmlns:a14="http://schemas.microsoft.com/office/drawing/2010/main" val="0"/>
              </a:ext>
            </a:extLst>
          </a:blip>
          <a:srcRect b="190"/>
          <a:stretch/>
        </p:blipFill>
        <p:spPr>
          <a:xfrm>
            <a:off x="0" y="-1"/>
            <a:ext cx="13258800" cy="7315201"/>
          </a:xfrm>
          <a:prstGeom prst="rect">
            <a:avLst/>
          </a:prstGeom>
        </p:spPr>
      </p:pic>
      <p:sp>
        <p:nvSpPr>
          <p:cNvPr id="5" name="Rectangle 4"/>
          <p:cNvSpPr/>
          <p:nvPr/>
        </p:nvSpPr>
        <p:spPr>
          <a:xfrm>
            <a:off x="0" y="6324600"/>
            <a:ext cx="13258800" cy="990600"/>
          </a:xfrm>
          <a:prstGeom prst="rect">
            <a:avLst/>
          </a:prstGeom>
          <a:solidFill>
            <a:schemeClr val="bg1">
              <a:lumMod val="6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spc="-140" dirty="0">
                <a:solidFill>
                  <a:schemeClr val="tx1"/>
                </a:solidFill>
                <a:latin typeface="Book Antiqua" pitchFamily="18" charset="0"/>
              </a:rPr>
              <a:t>So he left his house and went to a jungle to live by himself. There he made a nice little hut with wood, bamboo and reeds. "Ah, how happy I am here!" said the man to himself.</a:t>
            </a:r>
          </a:p>
        </p:txBody>
      </p:sp>
    </p:spTree>
    <p:extLst>
      <p:ext uri="{BB962C8B-B14F-4D97-AF65-F5344CB8AC3E}">
        <p14:creationId xmlns:p14="http://schemas.microsoft.com/office/powerpoint/2010/main" val="1015217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2080611631"/>
              </p:ext>
            </p:extLst>
          </p:nvPr>
        </p:nvGraphicFramePr>
        <p:xfrm>
          <a:off x="6095365" y="3291840"/>
          <a:ext cx="1068070" cy="731520"/>
        </p:xfrm>
        <a:graphic>
          <a:graphicData uri="http://schemas.openxmlformats.org/presentationml/2006/ole">
            <mc:AlternateContent xmlns:mc="http://schemas.openxmlformats.org/markup-compatibility/2006">
              <mc:Choice xmlns:v="urn:schemas-microsoft-com:vml" Requires="v">
                <p:oleObj spid="_x0000_s2096" name="Packager Shell Object" showAsIcon="1" r:id="rId4" imgW="736920" imgH="685800" progId="Package">
                  <p:embed/>
                </p:oleObj>
              </mc:Choice>
              <mc:Fallback>
                <p:oleObj name="Packager Shell Object" showAsIcon="1" r:id="rId4" imgW="736920" imgH="685800" progId="Package">
                  <p:embed/>
                  <p:pic>
                    <p:nvPicPr>
                      <p:cNvPr id="0" name=""/>
                      <p:cNvPicPr/>
                      <p:nvPr/>
                    </p:nvPicPr>
                    <p:blipFill>
                      <a:blip r:embed="rId5"/>
                      <a:stretch>
                        <a:fillRect/>
                      </a:stretch>
                    </p:blipFill>
                    <p:spPr>
                      <a:xfrm>
                        <a:off x="6095365" y="3291840"/>
                        <a:ext cx="1068070" cy="731520"/>
                      </a:xfrm>
                      <a:prstGeom prst="rect">
                        <a:avLst/>
                      </a:prstGeom>
                    </p:spPr>
                  </p:pic>
                </p:oleObj>
              </mc:Fallback>
            </mc:AlternateContent>
          </a:graphicData>
        </a:graphic>
      </p:graphicFrame>
      <p:sp>
        <p:nvSpPr>
          <p:cNvPr id="2" name="Oval 1"/>
          <p:cNvSpPr/>
          <p:nvPr/>
        </p:nvSpPr>
        <p:spPr>
          <a:xfrm>
            <a:off x="2983230" y="1137920"/>
            <a:ext cx="6739890" cy="4551680"/>
          </a:xfrm>
          <a:prstGeom prst="ellipse">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US" sz="4000" b="1" dirty="0" smtClean="0">
                <a:solidFill>
                  <a:schemeClr val="bg1"/>
                </a:solidFill>
                <a:latin typeface="Book Antiqua" pitchFamily="18" charset="0"/>
              </a:rPr>
              <a:t>But one day-</a:t>
            </a:r>
            <a:endParaRPr lang="en-US" sz="4000" b="1" dirty="0">
              <a:solidFill>
                <a:schemeClr val="bg1"/>
              </a:solidFill>
              <a:latin typeface="Book Antiqua" pitchFamily="18" charset="0"/>
            </a:endParaRPr>
          </a:p>
        </p:txBody>
      </p:sp>
      <p:sp>
        <p:nvSpPr>
          <p:cNvPr id="4" name="TextBox 3"/>
          <p:cNvSpPr txBox="1"/>
          <p:nvPr/>
        </p:nvSpPr>
        <p:spPr>
          <a:xfrm>
            <a:off x="662940" y="5689600"/>
            <a:ext cx="11711940" cy="1077218"/>
          </a:xfrm>
          <a:prstGeom prst="rect">
            <a:avLst/>
          </a:prstGeom>
          <a:noFill/>
        </p:spPr>
        <p:txBody>
          <a:bodyPr wrap="square" rtlCol="0">
            <a:spAutoFit/>
          </a:bodyPr>
          <a:lstStyle/>
          <a:p>
            <a:pPr algn="just"/>
            <a:r>
              <a:rPr lang="en-US" sz="3200" b="1" dirty="0">
                <a:latin typeface="Book Antiqua" pitchFamily="18" charset="0"/>
              </a:rPr>
              <a:t>he found some mice in his hut. The little creatures soon made holes in his blanket. </a:t>
            </a:r>
          </a:p>
        </p:txBody>
      </p:sp>
    </p:spTree>
    <p:extLst>
      <p:ext uri="{BB962C8B-B14F-4D97-AF65-F5344CB8AC3E}">
        <p14:creationId xmlns:p14="http://schemas.microsoft.com/office/powerpoint/2010/main" val="36969371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457200" y="414020"/>
            <a:ext cx="4876800" cy="2024380"/>
          </a:xfrm>
          <a:prstGeom prst="wedgeRoundRectCallout">
            <a:avLst>
              <a:gd name="adj1" fmla="val 52915"/>
              <a:gd name="adj2" fmla="val 96094"/>
              <a:gd name="adj3" fmla="val 16667"/>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3600" b="1" dirty="0" smtClean="0">
                <a:latin typeface="Book Antiqua" pitchFamily="18" charset="0"/>
              </a:rPr>
              <a:t>So he brought a-</a:t>
            </a:r>
            <a:endParaRPr lang="en-US" sz="3600" b="1" dirty="0">
              <a:latin typeface="Book Antiqua"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876800" y="2400298"/>
            <a:ext cx="8153398" cy="5064699"/>
          </a:xfrm>
          <a:prstGeom prst="rect">
            <a:avLst/>
          </a:prstGeom>
        </p:spPr>
      </p:pic>
    </p:spTree>
    <p:extLst>
      <p:ext uri="{BB962C8B-B14F-4D97-AF65-F5344CB8AC3E}">
        <p14:creationId xmlns:p14="http://schemas.microsoft.com/office/powerpoint/2010/main" val="10965179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4709" y="325123"/>
            <a:ext cx="9723120" cy="2635687"/>
          </a:xfrm>
          <a:prstGeom prst="downArrow">
            <a:avLst>
              <a:gd name="adj1" fmla="val 71250"/>
              <a:gd name="adj2" fmla="val 64025"/>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4400" b="1" dirty="0" smtClean="0">
                <a:latin typeface="Book Antiqua" pitchFamily="18" charset="0"/>
              </a:rPr>
              <a:t>But the cat </a:t>
            </a:r>
          </a:p>
          <a:p>
            <a:pPr algn="ctr"/>
            <a:r>
              <a:rPr lang="en-US" sz="4400" b="1" dirty="0" smtClean="0">
                <a:latin typeface="Book Antiqua" pitchFamily="18" charset="0"/>
              </a:rPr>
              <a:t>needed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068" y="3136521"/>
            <a:ext cx="3190401" cy="3657600"/>
          </a:xfrm>
          <a:prstGeom prst="rect">
            <a:avLst/>
          </a:prstGeom>
        </p:spPr>
      </p:pic>
      <p:sp>
        <p:nvSpPr>
          <p:cNvPr id="4" name="TextBox 3"/>
          <p:cNvSpPr txBox="1"/>
          <p:nvPr/>
        </p:nvSpPr>
        <p:spPr>
          <a:xfrm>
            <a:off x="5844540" y="4965321"/>
            <a:ext cx="1546860" cy="769441"/>
          </a:xfrm>
          <a:prstGeom prst="rect">
            <a:avLst/>
          </a:prstGeom>
          <a:noFill/>
        </p:spPr>
        <p:txBody>
          <a:bodyPr wrap="square" rtlCol="0">
            <a:spAutoFit/>
          </a:bodyPr>
          <a:lstStyle/>
          <a:p>
            <a:r>
              <a:rPr lang="en-US" sz="4400" b="1" dirty="0" smtClean="0">
                <a:latin typeface="Book Antiqua" pitchFamily="18" charset="0"/>
              </a:rPr>
              <a:t>milk</a:t>
            </a:r>
            <a:endParaRPr lang="en-US" sz="4400" b="1" dirty="0">
              <a:latin typeface="Book Antiqua" pitchFamily="18" charset="0"/>
            </a:endParaRPr>
          </a:p>
        </p:txBody>
      </p:sp>
    </p:spTree>
    <p:extLst>
      <p:ext uri="{BB962C8B-B14F-4D97-AF65-F5344CB8AC3E}">
        <p14:creationId xmlns:p14="http://schemas.microsoft.com/office/powerpoint/2010/main" val="2218953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86200" y="228600"/>
            <a:ext cx="6629400" cy="1328023"/>
          </a:xfrm>
          <a:prstGeom prst="wedgeRoundRectCallout">
            <a:avLst>
              <a:gd name="adj1" fmla="val 789"/>
              <a:gd name="adj2" fmla="val 116436"/>
              <a:gd name="adj3" fmla="val 16667"/>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600" b="1" dirty="0" smtClean="0">
                <a:latin typeface="Book Antiqua" pitchFamily="18" charset="0"/>
              </a:rPr>
              <a:t>In order to supply milk </a:t>
            </a:r>
          </a:p>
          <a:p>
            <a:pPr algn="ctr"/>
            <a:r>
              <a:rPr lang="en-US" sz="3600" b="1" dirty="0" smtClean="0">
                <a:latin typeface="Book Antiqua" pitchFamily="18" charset="0"/>
              </a:rPr>
              <a:t>he had to bring a-</a:t>
            </a:r>
            <a:endParaRPr lang="en-US" sz="3600" b="1" dirty="0">
              <a:latin typeface="Book Antiqua"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1143000"/>
            <a:ext cx="9067800" cy="6482277"/>
          </a:xfrm>
          <a:prstGeom prst="rect">
            <a:avLst/>
          </a:prstGeom>
        </p:spPr>
      </p:pic>
      <p:sp>
        <p:nvSpPr>
          <p:cNvPr id="5" name="TextBox 4"/>
          <p:cNvSpPr txBox="1"/>
          <p:nvPr/>
        </p:nvSpPr>
        <p:spPr>
          <a:xfrm>
            <a:off x="6324600" y="6019800"/>
            <a:ext cx="1828800" cy="646331"/>
          </a:xfrm>
          <a:prstGeom prst="rect">
            <a:avLst/>
          </a:prstGeom>
          <a:noFill/>
        </p:spPr>
        <p:txBody>
          <a:bodyPr wrap="square" rtlCol="0">
            <a:spAutoFit/>
          </a:bodyPr>
          <a:lstStyle/>
          <a:p>
            <a:pPr algn="ctr"/>
            <a:r>
              <a:rPr lang="en-US" sz="3600" b="1" dirty="0">
                <a:solidFill>
                  <a:schemeClr val="bg1">
                    <a:lumMod val="95000"/>
                  </a:schemeClr>
                </a:solidFill>
                <a:latin typeface="Book Antiqua" pitchFamily="18" charset="0"/>
              </a:rPr>
              <a:t>c</a:t>
            </a:r>
            <a:r>
              <a:rPr lang="en-US" sz="3600" b="1" dirty="0" smtClean="0">
                <a:solidFill>
                  <a:schemeClr val="bg1">
                    <a:lumMod val="95000"/>
                  </a:schemeClr>
                </a:solidFill>
                <a:latin typeface="Book Antiqua" pitchFamily="18" charset="0"/>
              </a:rPr>
              <a:t>ow.</a:t>
            </a:r>
            <a:endParaRPr lang="en-US" sz="3600" b="1" dirty="0">
              <a:solidFill>
                <a:schemeClr val="bg1">
                  <a:lumMod val="95000"/>
                </a:schemeClr>
              </a:solidFill>
              <a:latin typeface="Book Antiqua" pitchFamily="18" charset="0"/>
            </a:endParaRPr>
          </a:p>
        </p:txBody>
      </p:sp>
    </p:spTree>
    <p:extLst>
      <p:ext uri="{BB962C8B-B14F-4D97-AF65-F5344CB8AC3E}">
        <p14:creationId xmlns:p14="http://schemas.microsoft.com/office/powerpoint/2010/main" val="40803550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anim calcmode="lin" valueType="num">
                                      <p:cBhvr>
                                        <p:cTn id="10" dur="500" fill="hold"/>
                                        <p:tgtEl>
                                          <p:spTgt spid="4"/>
                                        </p:tgtEl>
                                        <p:attrNameLst>
                                          <p:attrName>ppt_x</p:attrName>
                                        </p:attrNameLst>
                                      </p:cBhvr>
                                      <p:tavLst>
                                        <p:tav tm="0">
                                          <p:val>
                                            <p:fltVal val="0.5"/>
                                          </p:val>
                                        </p:tav>
                                        <p:tav tm="100000">
                                          <p:val>
                                            <p:strVal val="#ppt_x"/>
                                          </p:val>
                                        </p:tav>
                                      </p:tavLst>
                                    </p:anim>
                                    <p:anim calcmode="lin" valueType="num">
                                      <p:cBhvr>
                                        <p:cTn id="11"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2133600" y="152400"/>
            <a:ext cx="9144000" cy="1447800"/>
          </a:xfrm>
          <a:prstGeom prst="wedgeEllipseCallout">
            <a:avLst>
              <a:gd name="adj1" fmla="val -3884"/>
              <a:gd name="adj2" fmla="val 98964"/>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3200" b="1" dirty="0" smtClean="0">
                <a:latin typeface="Book Antiqua" pitchFamily="18" charset="0"/>
              </a:rPr>
              <a:t>To take care of the cow he </a:t>
            </a:r>
          </a:p>
          <a:p>
            <a:pPr algn="ctr"/>
            <a:r>
              <a:rPr lang="en-US" sz="3200" b="1" dirty="0" smtClean="0">
                <a:latin typeface="Book Antiqua" pitchFamily="18" charset="0"/>
              </a:rPr>
              <a:t>had to bring a -</a:t>
            </a:r>
            <a:endParaRPr lang="en-US" sz="3200" b="1" dirty="0">
              <a:latin typeface="Book Antiqua"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2346960"/>
            <a:ext cx="7807685" cy="3962400"/>
          </a:xfrm>
          <a:prstGeom prst="rect">
            <a:avLst/>
          </a:prstGeom>
        </p:spPr>
      </p:pic>
    </p:spTree>
    <p:extLst>
      <p:ext uri="{BB962C8B-B14F-4D97-AF65-F5344CB8AC3E}">
        <p14:creationId xmlns:p14="http://schemas.microsoft.com/office/powerpoint/2010/main" val="4129576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123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3529" y="406400"/>
            <a:ext cx="12390664" cy="523220"/>
          </a:xfrm>
          <a:prstGeom prst="rect">
            <a:avLst/>
          </a:prstGeom>
          <a:noFill/>
        </p:spPr>
        <p:txBody>
          <a:bodyPr wrap="square" rtlCol="0">
            <a:spAutoFit/>
          </a:bodyPr>
          <a:lstStyle/>
          <a:p>
            <a:pPr algn="ctr"/>
            <a:r>
              <a:rPr lang="en-US" sz="2800" b="1" dirty="0" smtClean="0">
                <a:latin typeface="Book Antiqua" pitchFamily="18" charset="0"/>
              </a:rPr>
              <a:t>The cowboy needed food. So he had to bring a--</a:t>
            </a:r>
            <a:endParaRPr lang="en-US" sz="2800" b="1" dirty="0">
              <a:latin typeface="Book Antiqua" pitchFamily="18" charset="0"/>
            </a:endParaRPr>
          </a:p>
        </p:txBody>
      </p:sp>
      <p:grpSp>
        <p:nvGrpSpPr>
          <p:cNvPr id="3" name="Group 2"/>
          <p:cNvGrpSpPr/>
          <p:nvPr/>
        </p:nvGrpSpPr>
        <p:grpSpPr>
          <a:xfrm>
            <a:off x="3077936" y="1460714"/>
            <a:ext cx="7181850" cy="5644057"/>
            <a:chOff x="2686050" y="2768600"/>
            <a:chExt cx="4000500" cy="3578781"/>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24000" contrast="31000"/>
                      </a14:imgEffect>
                    </a14:imgLayer>
                  </a14:imgProps>
                </a:ext>
                <a:ext uri="{28A0092B-C50C-407E-A947-70E740481C1C}">
                  <a14:useLocalDpi xmlns:a14="http://schemas.microsoft.com/office/drawing/2010/main" val="0"/>
                </a:ext>
              </a:extLst>
            </a:blip>
            <a:stretch>
              <a:fillRect/>
            </a:stretch>
          </p:blipFill>
          <p:spPr>
            <a:xfrm>
              <a:off x="2686050" y="2768600"/>
              <a:ext cx="4000500" cy="3098800"/>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4286250" y="5937556"/>
              <a:ext cx="1257300" cy="409825"/>
            </a:xfrm>
            <a:prstGeom prst="rect">
              <a:avLst/>
            </a:prstGeom>
            <a:noFill/>
          </p:spPr>
          <p:txBody>
            <a:bodyPr wrap="square" rtlCol="0">
              <a:spAutoFit/>
            </a:bodyPr>
            <a:lstStyle/>
            <a:p>
              <a:r>
                <a:rPr lang="en-US" sz="3600" b="1" dirty="0" smtClean="0">
                  <a:latin typeface="Book Antiqua" pitchFamily="18" charset="0"/>
                </a:rPr>
                <a:t>Wife.</a:t>
              </a:r>
              <a:endParaRPr lang="en-US" sz="3600" b="1" dirty="0">
                <a:latin typeface="Book Antiqua" pitchFamily="18" charset="0"/>
              </a:endParaRPr>
            </a:p>
          </p:txBody>
        </p:sp>
      </p:grpSp>
    </p:spTree>
    <p:extLst>
      <p:ext uri="{BB962C8B-B14F-4D97-AF65-F5344CB8AC3E}">
        <p14:creationId xmlns:p14="http://schemas.microsoft.com/office/powerpoint/2010/main" val="235153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3529" y="6219382"/>
            <a:ext cx="12011841" cy="646331"/>
          </a:xfrm>
          <a:prstGeom prst="rect">
            <a:avLst/>
          </a:prstGeom>
          <a:noFill/>
          <a:ln>
            <a:solidFill>
              <a:schemeClr val="tx1"/>
            </a:solidFill>
          </a:ln>
        </p:spPr>
        <p:txBody>
          <a:bodyPr wrap="square" rtlCol="0">
            <a:spAutoFit/>
          </a:bodyPr>
          <a:lstStyle/>
          <a:p>
            <a:pPr algn="ctr"/>
            <a:r>
              <a:rPr lang="en-US" sz="3600" b="1" dirty="0" smtClean="0">
                <a:latin typeface="Book Antiqua" pitchFamily="18" charset="0"/>
              </a:rPr>
              <a:t>At last he found himself in a family.</a:t>
            </a:r>
            <a:endParaRPr lang="en-US" sz="3600" b="1" dirty="0">
              <a:latin typeface="Book Antiqua" pitchFamily="18"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5833" b="9589"/>
          <a:stretch/>
        </p:blipFill>
        <p:spPr>
          <a:xfrm>
            <a:off x="473529" y="406399"/>
            <a:ext cx="12011841" cy="5455466"/>
          </a:xfrm>
          <a:prstGeom prst="rect">
            <a:avLst/>
          </a:prstGeom>
        </p:spPr>
      </p:pic>
    </p:spTree>
    <p:extLst>
      <p:ext uri="{BB962C8B-B14F-4D97-AF65-F5344CB8AC3E}">
        <p14:creationId xmlns:p14="http://schemas.microsoft.com/office/powerpoint/2010/main" val="180424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552450" y="1259840"/>
            <a:ext cx="4182836" cy="1219200"/>
          </a:xfrm>
          <a:prstGeom prst="downArrow">
            <a:avLst>
              <a:gd name="adj1" fmla="val 100000"/>
              <a:gd name="adj2" fmla="val 50000"/>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latin typeface="Book Antiqua" pitchFamily="18" charset="0"/>
              </a:rPr>
              <a:t>Ill-feelings</a:t>
            </a:r>
            <a:endParaRPr lang="en-US" sz="3200" b="1" dirty="0">
              <a:latin typeface="Book Antiqua" pitchFamily="18" charset="0"/>
            </a:endParaRPr>
          </a:p>
        </p:txBody>
      </p:sp>
      <p:sp>
        <p:nvSpPr>
          <p:cNvPr id="3" name="Rectangle 2"/>
          <p:cNvSpPr/>
          <p:nvPr/>
        </p:nvSpPr>
        <p:spPr>
          <a:xfrm>
            <a:off x="552450" y="2600960"/>
            <a:ext cx="4182836" cy="3332480"/>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latin typeface="Book Antiqua" pitchFamily="18" charset="0"/>
              </a:rPr>
              <a:t>Bad mentality/ </a:t>
            </a:r>
          </a:p>
          <a:p>
            <a:pPr algn="ctr"/>
            <a:r>
              <a:rPr lang="en-US" sz="2800" b="1" dirty="0" smtClean="0">
                <a:latin typeface="Book Antiqua" pitchFamily="18" charset="0"/>
              </a:rPr>
              <a:t>bad thinking/</a:t>
            </a:r>
          </a:p>
          <a:p>
            <a:pPr algn="ctr"/>
            <a:r>
              <a:rPr lang="en-US" sz="2800" b="1" dirty="0" smtClean="0">
                <a:latin typeface="Book Antiqua" pitchFamily="18" charset="0"/>
              </a:rPr>
              <a:t>misconduct</a:t>
            </a:r>
            <a:endParaRPr lang="en-US" sz="2800" b="1" dirty="0">
              <a:latin typeface="Book Antiqua" pitchFamily="18" charset="0"/>
            </a:endParaRPr>
          </a:p>
        </p:txBody>
      </p:sp>
      <p:sp>
        <p:nvSpPr>
          <p:cNvPr id="4" name="TextBox 3"/>
          <p:cNvSpPr txBox="1"/>
          <p:nvPr/>
        </p:nvSpPr>
        <p:spPr>
          <a:xfrm>
            <a:off x="552450" y="487680"/>
            <a:ext cx="12232821"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Let us know some key/new words to understand the topic clearly.</a:t>
            </a:r>
            <a:endParaRPr lang="en-US" sz="2800" b="1" dirty="0">
              <a:latin typeface="Book Antiqua" pitchFamily="18" charset="0"/>
            </a:endParaRPr>
          </a:p>
        </p:txBody>
      </p:sp>
      <p:sp>
        <p:nvSpPr>
          <p:cNvPr id="5" name="TextBox 4"/>
          <p:cNvSpPr txBox="1"/>
          <p:nvPr/>
        </p:nvSpPr>
        <p:spPr>
          <a:xfrm>
            <a:off x="552450" y="6339840"/>
            <a:ext cx="12232821"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Ill feelings should not be the quality of human beings.</a:t>
            </a:r>
            <a:endParaRPr lang="en-US" sz="2800" b="1" dirty="0">
              <a:latin typeface="Book Antiqua"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9893" y="1259841"/>
            <a:ext cx="7655379" cy="4673601"/>
          </a:xfrm>
          <a:prstGeom prst="rect">
            <a:avLst/>
          </a:prstGeom>
          <a:ln>
            <a:solidFill>
              <a:schemeClr val="tx1"/>
            </a:solidFill>
          </a:ln>
        </p:spPr>
      </p:pic>
    </p:spTree>
    <p:extLst>
      <p:ext uri="{BB962C8B-B14F-4D97-AF65-F5344CB8AC3E}">
        <p14:creationId xmlns:p14="http://schemas.microsoft.com/office/powerpoint/2010/main" val="31651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2"/>
                    </p:tgtEl>
                  </p:cond>
                </p:stCondLst>
                <p:endSync evt="end" delay="0">
                  <p:rtn val="all"/>
                </p:endSync>
                <p:childTnLst>
                  <p:par>
                    <p:cTn id="15" fill="hold">
                      <p:stCondLst>
                        <p:cond delay="0"/>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nextCondLst>
                <p:cond evt="onClick" delay="0">
                  <p:tgtEl>
                    <p:spTgt spid="2"/>
                  </p:tgtEl>
                </p:cond>
              </p:nextCondLst>
            </p:seq>
          </p:childTnLst>
        </p:cTn>
      </p:par>
    </p:tnLst>
    <p:bldLst>
      <p:bldP spid="3"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552450" y="650240"/>
            <a:ext cx="4182836" cy="1828800"/>
          </a:xfrm>
          <a:prstGeom prst="downArrow">
            <a:avLst>
              <a:gd name="adj1" fmla="val 100000"/>
              <a:gd name="adj2" fmla="val 50000"/>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latin typeface="Book Antiqua" pitchFamily="18" charset="0"/>
              </a:rPr>
              <a:t>Jealousy</a:t>
            </a:r>
            <a:endParaRPr lang="en-US" sz="3200" b="1" dirty="0">
              <a:latin typeface="Book Antiqua" pitchFamily="18" charset="0"/>
            </a:endParaRPr>
          </a:p>
        </p:txBody>
      </p:sp>
      <p:sp>
        <p:nvSpPr>
          <p:cNvPr id="3" name="Rectangle 2"/>
          <p:cNvSpPr/>
          <p:nvPr/>
        </p:nvSpPr>
        <p:spPr>
          <a:xfrm>
            <a:off x="552450" y="2600960"/>
            <a:ext cx="4182836" cy="3332480"/>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latin typeface="Book Antiqua" pitchFamily="18" charset="0"/>
              </a:rPr>
              <a:t>Protectiveness,</a:t>
            </a:r>
          </a:p>
          <a:p>
            <a:pPr algn="ctr"/>
            <a:r>
              <a:rPr lang="en-US" sz="2800" b="1" dirty="0" smtClean="0">
                <a:latin typeface="Book Antiqua" pitchFamily="18" charset="0"/>
              </a:rPr>
              <a:t>distrust</a:t>
            </a:r>
            <a:endParaRPr lang="en-US" sz="2800" b="1" dirty="0">
              <a:latin typeface="Book Antiqua" pitchFamily="18" charset="0"/>
            </a:endParaRPr>
          </a:p>
        </p:txBody>
      </p:sp>
      <p:sp>
        <p:nvSpPr>
          <p:cNvPr id="4" name="TextBox 3"/>
          <p:cNvSpPr txBox="1"/>
          <p:nvPr/>
        </p:nvSpPr>
        <p:spPr>
          <a:xfrm>
            <a:off x="552450" y="6339840"/>
            <a:ext cx="12232821"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The boy feels jealousy to the other boy.</a:t>
            </a:r>
            <a:endParaRPr lang="en-US" sz="2800" b="1" dirty="0">
              <a:latin typeface="Book Antiqua"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3129" y="650243"/>
            <a:ext cx="7892143" cy="5283199"/>
          </a:xfrm>
          <a:prstGeom prst="rect">
            <a:avLst/>
          </a:prstGeom>
          <a:ln>
            <a:solidFill>
              <a:schemeClr val="tx1"/>
            </a:solidFill>
          </a:ln>
        </p:spPr>
      </p:pic>
    </p:spTree>
    <p:extLst>
      <p:ext uri="{BB962C8B-B14F-4D97-AF65-F5344CB8AC3E}">
        <p14:creationId xmlns:p14="http://schemas.microsoft.com/office/powerpoint/2010/main" val="79821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nextCondLst>
                <p:cond evt="onClick" delay="0">
                  <p:tgtEl>
                    <p:spTgt spid="2"/>
                  </p:tgtEl>
                </p:cond>
              </p:nextCondLst>
            </p:seq>
          </p:childTnLst>
        </p:cTn>
      </p:par>
    </p:tnLst>
    <p:bldLst>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552450" y="650240"/>
            <a:ext cx="4182836" cy="1828800"/>
          </a:xfrm>
          <a:prstGeom prst="downArrow">
            <a:avLst>
              <a:gd name="adj1" fmla="val 100000"/>
              <a:gd name="adj2" fmla="val 50000"/>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latin typeface="Book Antiqua" pitchFamily="18" charset="0"/>
              </a:rPr>
              <a:t>Creatures</a:t>
            </a:r>
            <a:endParaRPr lang="en-US" sz="3200" b="1" dirty="0">
              <a:latin typeface="Book Antiqua" pitchFamily="18" charset="0"/>
            </a:endParaRPr>
          </a:p>
        </p:txBody>
      </p:sp>
      <p:sp>
        <p:nvSpPr>
          <p:cNvPr id="3" name="Rectangle 2"/>
          <p:cNvSpPr/>
          <p:nvPr/>
        </p:nvSpPr>
        <p:spPr>
          <a:xfrm>
            <a:off x="552450" y="2600960"/>
            <a:ext cx="4182836" cy="3332480"/>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latin typeface="Book Antiqua" pitchFamily="18" charset="0"/>
              </a:rPr>
              <a:t>Living beings,</a:t>
            </a:r>
          </a:p>
          <a:p>
            <a:pPr algn="ctr"/>
            <a:r>
              <a:rPr lang="en-US" sz="3200" b="1" dirty="0" smtClean="0">
                <a:latin typeface="Book Antiqua" pitchFamily="18" charset="0"/>
              </a:rPr>
              <a:t>Creation of life</a:t>
            </a:r>
          </a:p>
          <a:p>
            <a:pPr algn="ctr"/>
            <a:r>
              <a:rPr lang="en-US" sz="3200" b="1" dirty="0" smtClean="0">
                <a:latin typeface="Book Antiqua" pitchFamily="18" charset="0"/>
              </a:rPr>
              <a:t>Man, animals, </a:t>
            </a:r>
          </a:p>
          <a:p>
            <a:pPr algn="ctr"/>
            <a:r>
              <a:rPr lang="en-US" sz="3200" b="1" dirty="0" smtClean="0">
                <a:latin typeface="Book Antiqua" pitchFamily="18" charset="0"/>
              </a:rPr>
              <a:t>birds and insects</a:t>
            </a:r>
            <a:endParaRPr lang="en-US" sz="3200" b="1" dirty="0">
              <a:latin typeface="Book Antiqua" pitchFamily="18" charset="0"/>
            </a:endParaRPr>
          </a:p>
        </p:txBody>
      </p:sp>
      <p:sp>
        <p:nvSpPr>
          <p:cNvPr id="4" name="TextBox 3"/>
          <p:cNvSpPr txBox="1"/>
          <p:nvPr/>
        </p:nvSpPr>
        <p:spPr>
          <a:xfrm>
            <a:off x="552450" y="6339840"/>
            <a:ext cx="12232821"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All creatures are essential for environment.</a:t>
            </a:r>
            <a:endParaRPr lang="en-US" sz="2800" b="1" dirty="0">
              <a:latin typeface="Book Antiqua"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0971" y="629922"/>
            <a:ext cx="7734300" cy="5283199"/>
          </a:xfrm>
          <a:prstGeom prst="rect">
            <a:avLst/>
          </a:prstGeom>
          <a:ln>
            <a:solidFill>
              <a:schemeClr val="tx1"/>
            </a:solidFill>
          </a:ln>
        </p:spPr>
      </p:pic>
    </p:spTree>
    <p:extLst>
      <p:ext uri="{BB962C8B-B14F-4D97-AF65-F5344CB8AC3E}">
        <p14:creationId xmlns:p14="http://schemas.microsoft.com/office/powerpoint/2010/main" val="164079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nextCondLst>
                <p:cond evt="onClick" delay="0">
                  <p:tgtEl>
                    <p:spTgt spid="2"/>
                  </p:tgtEl>
                </p:cond>
              </p:nextCondLst>
            </p:seq>
          </p:childTnLst>
        </p:cTn>
      </p:par>
    </p:tnLst>
    <p:bldLst>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552450" y="650240"/>
            <a:ext cx="4182836" cy="1828800"/>
          </a:xfrm>
          <a:prstGeom prst="downArrow">
            <a:avLst>
              <a:gd name="adj1" fmla="val 100000"/>
              <a:gd name="adj2" fmla="val 50000"/>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latin typeface="Book Antiqua" pitchFamily="18" charset="0"/>
              </a:rPr>
              <a:t>Mice</a:t>
            </a:r>
            <a:endParaRPr lang="en-US" sz="3200" b="1" dirty="0">
              <a:latin typeface="Book Antiqua" pitchFamily="18" charset="0"/>
            </a:endParaRPr>
          </a:p>
        </p:txBody>
      </p:sp>
      <p:sp>
        <p:nvSpPr>
          <p:cNvPr id="3" name="Rectangle 2"/>
          <p:cNvSpPr/>
          <p:nvPr/>
        </p:nvSpPr>
        <p:spPr>
          <a:xfrm>
            <a:off x="552450" y="2600960"/>
            <a:ext cx="4182836" cy="3332480"/>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latin typeface="Book Antiqua" pitchFamily="18" charset="0"/>
              </a:rPr>
              <a:t>A group of mouse</a:t>
            </a:r>
          </a:p>
          <a:p>
            <a:pPr algn="ctr"/>
            <a:r>
              <a:rPr lang="en-US" sz="2800" b="1" dirty="0" smtClean="0">
                <a:latin typeface="Book Antiqua" pitchFamily="18" charset="0"/>
              </a:rPr>
              <a:t>Plural number of mouse</a:t>
            </a:r>
            <a:endParaRPr lang="en-US" sz="2800" b="1" dirty="0">
              <a:latin typeface="Book Antiqua" pitchFamily="18" charset="0"/>
            </a:endParaRPr>
          </a:p>
        </p:txBody>
      </p:sp>
      <p:sp>
        <p:nvSpPr>
          <p:cNvPr id="4" name="TextBox 3"/>
          <p:cNvSpPr txBox="1"/>
          <p:nvPr/>
        </p:nvSpPr>
        <p:spPr>
          <a:xfrm>
            <a:off x="552450" y="6339840"/>
            <a:ext cx="12232821"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The mice cut the blanket of </a:t>
            </a:r>
            <a:r>
              <a:rPr lang="en-US" sz="2800" b="1" dirty="0" err="1" smtClean="0">
                <a:latin typeface="Book Antiqua" pitchFamily="18" charset="0"/>
              </a:rPr>
              <a:t>Ruplal</a:t>
            </a:r>
            <a:r>
              <a:rPr lang="en-US" sz="2800" b="1" dirty="0" smtClean="0">
                <a:latin typeface="Book Antiqua" pitchFamily="18" charset="0"/>
              </a:rPr>
              <a:t>.</a:t>
            </a:r>
            <a:endParaRPr lang="en-US" sz="2800" b="1" dirty="0">
              <a:latin typeface="Book Antiqua"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3129" y="690880"/>
            <a:ext cx="7892143" cy="5242560"/>
          </a:xfrm>
          <a:prstGeom prst="rect">
            <a:avLst/>
          </a:prstGeom>
          <a:ln>
            <a:solidFill>
              <a:schemeClr val="tx1"/>
            </a:solidFill>
          </a:ln>
        </p:spPr>
      </p:pic>
    </p:spTree>
    <p:extLst>
      <p:ext uri="{BB962C8B-B14F-4D97-AF65-F5344CB8AC3E}">
        <p14:creationId xmlns:p14="http://schemas.microsoft.com/office/powerpoint/2010/main" val="161737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nextCondLst>
                <p:cond evt="onClick" delay="0">
                  <p:tgtEl>
                    <p:spTgt spid="2"/>
                  </p:tgtEl>
                </p:cond>
              </p:nextCondLst>
            </p:seq>
          </p:childTnLst>
        </p:cTn>
      </p:par>
    </p:tnLst>
    <p:bldLst>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552450" y="650240"/>
            <a:ext cx="4182836" cy="1828800"/>
          </a:xfrm>
          <a:prstGeom prst="downArrow">
            <a:avLst>
              <a:gd name="adj1" fmla="val 100000"/>
              <a:gd name="adj2" fmla="val 50000"/>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latin typeface="Book Antiqua" pitchFamily="18" charset="0"/>
              </a:rPr>
              <a:t>Blanket</a:t>
            </a:r>
            <a:endParaRPr lang="en-US" sz="3200" b="1" dirty="0">
              <a:latin typeface="Book Antiqua" pitchFamily="18" charset="0"/>
            </a:endParaRPr>
          </a:p>
        </p:txBody>
      </p:sp>
      <p:sp>
        <p:nvSpPr>
          <p:cNvPr id="3" name="Rectangle 2"/>
          <p:cNvSpPr/>
          <p:nvPr/>
        </p:nvSpPr>
        <p:spPr>
          <a:xfrm>
            <a:off x="552450" y="2600960"/>
            <a:ext cx="4182836" cy="3332480"/>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latin typeface="Book Antiqua" pitchFamily="18" charset="0"/>
              </a:rPr>
              <a:t>Thick cloth  </a:t>
            </a:r>
          </a:p>
          <a:p>
            <a:pPr algn="ctr"/>
            <a:r>
              <a:rPr lang="en-US" sz="2800" b="1" dirty="0" smtClean="0">
                <a:latin typeface="Book Antiqua" pitchFamily="18" charset="0"/>
              </a:rPr>
              <a:t>to protect cold,</a:t>
            </a:r>
          </a:p>
          <a:p>
            <a:pPr algn="ctr"/>
            <a:r>
              <a:rPr lang="en-US" sz="2800" b="1" dirty="0">
                <a:latin typeface="Book Antiqua" pitchFamily="18" charset="0"/>
              </a:rPr>
              <a:t>i</a:t>
            </a:r>
            <a:r>
              <a:rPr lang="en-US" sz="2800" b="1" dirty="0" smtClean="0">
                <a:latin typeface="Book Antiqua" pitchFamily="18" charset="0"/>
              </a:rPr>
              <a:t>n Bengali  ‘</a:t>
            </a:r>
            <a:r>
              <a:rPr lang="en-US" sz="2800" b="1" dirty="0" err="1" smtClean="0">
                <a:latin typeface="Book Antiqua" pitchFamily="18" charset="0"/>
              </a:rPr>
              <a:t>kombol</a:t>
            </a:r>
            <a:r>
              <a:rPr lang="en-US" sz="2800" b="1" dirty="0" smtClean="0">
                <a:latin typeface="Book Antiqua" pitchFamily="18" charset="0"/>
              </a:rPr>
              <a:t>’</a:t>
            </a:r>
            <a:endParaRPr lang="en-US" sz="2800" b="1" dirty="0">
              <a:latin typeface="Book Antiqua" pitchFamily="18" charset="0"/>
            </a:endParaRPr>
          </a:p>
        </p:txBody>
      </p:sp>
      <p:sp>
        <p:nvSpPr>
          <p:cNvPr id="4" name="TextBox 3"/>
          <p:cNvSpPr txBox="1"/>
          <p:nvPr/>
        </p:nvSpPr>
        <p:spPr>
          <a:xfrm>
            <a:off x="552450" y="6339840"/>
            <a:ext cx="12232821"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We use blanket during winter to protect cold.</a:t>
            </a:r>
            <a:endParaRPr lang="en-US" sz="2800" b="1" dirty="0">
              <a:latin typeface="Book Antiqua"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1667" b="12222"/>
          <a:stretch/>
        </p:blipFill>
        <p:spPr>
          <a:xfrm>
            <a:off x="5129893" y="650240"/>
            <a:ext cx="7655379" cy="5283200"/>
          </a:xfrm>
          <a:prstGeom prst="rect">
            <a:avLst/>
          </a:prstGeom>
          <a:ln>
            <a:solidFill>
              <a:schemeClr val="tx1"/>
            </a:solidFill>
          </a:ln>
        </p:spPr>
      </p:pic>
    </p:spTree>
    <p:extLst>
      <p:ext uri="{BB962C8B-B14F-4D97-AF65-F5344CB8AC3E}">
        <p14:creationId xmlns:p14="http://schemas.microsoft.com/office/powerpoint/2010/main" val="173390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nextCondLst>
                <p:cond evt="onClick" delay="0">
                  <p:tgtEl>
                    <p:spTgt spid="2"/>
                  </p:tgtEl>
                </p:cond>
              </p:nextCondLst>
            </p:seq>
          </p:childTnLst>
        </p:cTn>
      </p:par>
    </p:tnLst>
    <p:bldLst>
      <p:bldP spid="3"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val 1"/>
          <p:cNvSpPr/>
          <p:nvPr/>
        </p:nvSpPr>
        <p:spPr>
          <a:xfrm>
            <a:off x="2895600" y="685800"/>
            <a:ext cx="7010400" cy="1524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600" b="1" dirty="0" smtClean="0">
                <a:latin typeface="Book Antiqua" pitchFamily="18" charset="0"/>
              </a:rPr>
              <a:t>Notes for the teachers</a:t>
            </a:r>
            <a:endParaRPr lang="en-US" sz="3600" b="1" dirty="0">
              <a:latin typeface="Book Antiqua" pitchFamily="18" charset="0"/>
            </a:endParaRPr>
          </a:p>
        </p:txBody>
      </p:sp>
      <p:sp>
        <p:nvSpPr>
          <p:cNvPr id="3" name="Rounded Rectangle 2"/>
          <p:cNvSpPr/>
          <p:nvPr/>
        </p:nvSpPr>
        <p:spPr>
          <a:xfrm>
            <a:off x="838200" y="2438400"/>
            <a:ext cx="11582400" cy="3962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n-US" sz="2800" b="1" dirty="0" smtClean="0">
                <a:latin typeface="Book Antiqua" pitchFamily="18" charset="0"/>
              </a:rPr>
              <a:t>Dear colleagues,</a:t>
            </a:r>
          </a:p>
          <a:p>
            <a:pPr algn="just"/>
            <a:r>
              <a:rPr lang="en-US" sz="2800" b="1" dirty="0" smtClean="0">
                <a:latin typeface="Book Antiqua" pitchFamily="18" charset="0"/>
              </a:rPr>
              <a:t>Digital presentation is actually finished with  slide no  25. Now you may conduct the rest of the session manually with board, marker books and other necessaries. You may conduct section B by silent reading or loud reading with proper pronunciation, stress and intonation if you have time. You may assist the students doing all these.</a:t>
            </a:r>
            <a:endParaRPr lang="en-US" sz="2800" b="1" dirty="0">
              <a:latin typeface="Book Antiqua" pitchFamily="18" charset="0"/>
            </a:endParaRPr>
          </a:p>
        </p:txBody>
      </p:sp>
    </p:spTree>
    <p:extLst>
      <p:ext uri="{BB962C8B-B14F-4D97-AF65-F5344CB8AC3E}">
        <p14:creationId xmlns:p14="http://schemas.microsoft.com/office/powerpoint/2010/main" val="2208273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457200" y="457200"/>
            <a:ext cx="12268200" cy="6555641"/>
          </a:xfrm>
          <a:prstGeom prst="rect">
            <a:avLst/>
          </a:prstGeom>
          <a:noFill/>
        </p:spPr>
        <p:txBody>
          <a:bodyPr wrap="square" rtlCol="0">
            <a:spAutoFit/>
          </a:bodyPr>
          <a:lstStyle/>
          <a:p>
            <a:pPr algn="just"/>
            <a:r>
              <a:rPr lang="en-US" sz="2800" b="1" dirty="0">
                <a:latin typeface="Book Antiqua" pitchFamily="18" charset="0"/>
              </a:rPr>
              <a:t>B Read the story and answer the questions that follow.</a:t>
            </a:r>
          </a:p>
          <a:p>
            <a:pPr algn="just"/>
            <a:r>
              <a:rPr lang="en-US" sz="2800" b="1" dirty="0">
                <a:latin typeface="Book Antiqua" pitchFamily="18" charset="0"/>
              </a:rPr>
              <a:t>Long ago, a young man found life in the family in his village full of problems </a:t>
            </a:r>
            <a:r>
              <a:rPr lang="en-US" sz="2800" b="1" dirty="0" smtClean="0">
                <a:latin typeface="Book Antiqua" pitchFamily="18" charset="0"/>
              </a:rPr>
              <a:t>and sufferings</a:t>
            </a:r>
            <a:r>
              <a:rPr lang="en-US" sz="2800" b="1" dirty="0">
                <a:latin typeface="Book Antiqua" pitchFamily="18" charset="0"/>
              </a:rPr>
              <a:t>. Quarrels, ill-feelings, jealously, enmity - all were part of everyday </a:t>
            </a:r>
            <a:r>
              <a:rPr lang="en-US" sz="2800" b="1" dirty="0" smtClean="0">
                <a:latin typeface="Book Antiqua" pitchFamily="18" charset="0"/>
              </a:rPr>
              <a:t>life there. So </a:t>
            </a:r>
            <a:r>
              <a:rPr lang="en-US" sz="2800" b="1" dirty="0">
                <a:latin typeface="Book Antiqua" pitchFamily="18" charset="0"/>
              </a:rPr>
              <a:t>he left his house and went to a jungle to live by himself. There he made a </a:t>
            </a:r>
            <a:r>
              <a:rPr lang="en-US" sz="2800" b="1" dirty="0" smtClean="0">
                <a:latin typeface="Book Antiqua" pitchFamily="18" charset="0"/>
              </a:rPr>
              <a:t>nice little </a:t>
            </a:r>
            <a:r>
              <a:rPr lang="en-US" sz="2800" b="1" dirty="0">
                <a:latin typeface="Book Antiqua" pitchFamily="18" charset="0"/>
              </a:rPr>
              <a:t>hut with wood, bamboo and reeds. “Ah, how happy I am here!” said the man </a:t>
            </a:r>
            <a:r>
              <a:rPr lang="en-US" sz="2800" b="1" dirty="0" smtClean="0">
                <a:latin typeface="Book Antiqua" pitchFamily="18" charset="0"/>
              </a:rPr>
              <a:t>to himself. But </a:t>
            </a:r>
            <a:r>
              <a:rPr lang="en-US" sz="2800" b="1" dirty="0">
                <a:latin typeface="Book Antiqua" pitchFamily="18" charset="0"/>
              </a:rPr>
              <a:t>one day he found some mice in his hut. The little creatures soon made holes </a:t>
            </a:r>
            <a:r>
              <a:rPr lang="en-US" sz="2800" b="1" dirty="0" smtClean="0">
                <a:latin typeface="Book Antiqua" pitchFamily="18" charset="0"/>
              </a:rPr>
              <a:t>in his </a:t>
            </a:r>
            <a:r>
              <a:rPr lang="en-US" sz="2800" b="1" dirty="0">
                <a:latin typeface="Book Antiqua" pitchFamily="18" charset="0"/>
              </a:rPr>
              <a:t>blanket. So he brought a cat to kill the mice. The cat needed milk. So he brought </a:t>
            </a:r>
            <a:r>
              <a:rPr lang="en-US" sz="2800" b="1" dirty="0" smtClean="0">
                <a:latin typeface="Book Antiqua" pitchFamily="18" charset="0"/>
              </a:rPr>
              <a:t>a cow</a:t>
            </a:r>
            <a:r>
              <a:rPr lang="en-US" sz="2800" b="1" dirty="0">
                <a:latin typeface="Book Antiqua" pitchFamily="18" charset="0"/>
              </a:rPr>
              <a:t>. The cow needed grass and hay. So he brought a cowboy</a:t>
            </a:r>
            <a:r>
              <a:rPr lang="en-US" sz="2800" b="1" dirty="0" smtClean="0">
                <a:latin typeface="Book Antiqua" pitchFamily="18" charset="0"/>
              </a:rPr>
              <a:t>. </a:t>
            </a:r>
            <a:r>
              <a:rPr lang="en-US" sz="2800" b="1" dirty="0">
                <a:latin typeface="Book Antiqua" pitchFamily="18" charset="0"/>
              </a:rPr>
              <a:t>The cowboy needed food. So he took a wife to cook meals. Then children were </a:t>
            </a:r>
            <a:r>
              <a:rPr lang="en-US" sz="2800" b="1" dirty="0" smtClean="0">
                <a:latin typeface="Book Antiqua" pitchFamily="18" charset="0"/>
              </a:rPr>
              <a:t>born to </a:t>
            </a:r>
            <a:r>
              <a:rPr lang="en-US" sz="2800" b="1" dirty="0">
                <a:latin typeface="Book Antiqua" pitchFamily="18" charset="0"/>
              </a:rPr>
              <a:t>them, and the man found himself again in a </a:t>
            </a:r>
            <a:r>
              <a:rPr lang="en-US" sz="2800" b="1" dirty="0" smtClean="0">
                <a:latin typeface="Book Antiqua" pitchFamily="18" charset="0"/>
              </a:rPr>
              <a:t>family. So </a:t>
            </a:r>
            <a:r>
              <a:rPr lang="en-US" sz="2800" b="1" dirty="0">
                <a:latin typeface="Book Antiqua" pitchFamily="18" charset="0"/>
              </a:rPr>
              <a:t>nobody can live alone, unless they are either angels or devils. People need </a:t>
            </a:r>
            <a:r>
              <a:rPr lang="en-US" sz="2800" b="1" dirty="0" smtClean="0">
                <a:latin typeface="Book Antiqua" pitchFamily="18" charset="0"/>
              </a:rPr>
              <a:t>food, shelter</a:t>
            </a:r>
            <a:r>
              <a:rPr lang="en-US" sz="2800" b="1" dirty="0">
                <a:latin typeface="Book Antiqua" pitchFamily="18" charset="0"/>
              </a:rPr>
              <a:t>, companions and cooperation. They need to help each other. And if they </a:t>
            </a:r>
            <a:r>
              <a:rPr lang="en-US" sz="2800" b="1" dirty="0" smtClean="0">
                <a:latin typeface="Book Antiqua" pitchFamily="18" charset="0"/>
              </a:rPr>
              <a:t>live in </a:t>
            </a:r>
            <a:r>
              <a:rPr lang="en-US" sz="2800" b="1" dirty="0">
                <a:latin typeface="Book Antiqua" pitchFamily="18" charset="0"/>
              </a:rPr>
              <a:t>a family or community, their need can be fulfilled. Hence living in society </a:t>
            </a:r>
            <a:r>
              <a:rPr lang="en-US" sz="2800" b="1" dirty="0" smtClean="0">
                <a:latin typeface="Book Antiqua" pitchFamily="18" charset="0"/>
              </a:rPr>
              <a:t>can make </a:t>
            </a:r>
            <a:r>
              <a:rPr lang="en-US" sz="2800" b="1" dirty="0">
                <a:latin typeface="Book Antiqua" pitchFamily="18" charset="0"/>
              </a:rPr>
              <a:t>people good and happy citizens.</a:t>
            </a:r>
          </a:p>
        </p:txBody>
      </p:sp>
    </p:spTree>
    <p:extLst>
      <p:ext uri="{BB962C8B-B14F-4D97-AF65-F5344CB8AC3E}">
        <p14:creationId xmlns:p14="http://schemas.microsoft.com/office/powerpoint/2010/main" val="3979480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64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1340108"/>
            <a:ext cx="12573000" cy="4832092"/>
          </a:xfrm>
          <a:prstGeom prst="rect">
            <a:avLst/>
          </a:prstGeom>
          <a:noFill/>
        </p:spPr>
        <p:txBody>
          <a:bodyPr wrap="square" rtlCol="0">
            <a:spAutoFit/>
          </a:bodyPr>
          <a:lstStyle/>
          <a:p>
            <a:pPr>
              <a:tabLst>
                <a:tab pos="579438" algn="l"/>
              </a:tabLst>
            </a:pPr>
            <a:r>
              <a:rPr lang="en-US" sz="2800" b="1" dirty="0">
                <a:latin typeface="Book Antiqua" pitchFamily="18" charset="0"/>
              </a:rPr>
              <a:t>C </a:t>
            </a:r>
            <a:r>
              <a:rPr lang="en-US" sz="2800" b="1" dirty="0" smtClean="0">
                <a:latin typeface="Book Antiqua" pitchFamily="18" charset="0"/>
              </a:rPr>
              <a:t>	(</a:t>
            </a:r>
            <a:r>
              <a:rPr lang="en-US" sz="2800" b="1" dirty="0">
                <a:latin typeface="Book Antiqua" pitchFamily="18" charset="0"/>
              </a:rPr>
              <a:t>Books shut) What five things did the young man do in the jungle? Now</a:t>
            </a:r>
          </a:p>
          <a:p>
            <a:pPr>
              <a:tabLst>
                <a:tab pos="579438" algn="l"/>
              </a:tabLst>
            </a:pPr>
            <a:r>
              <a:rPr lang="en-US" sz="2800" b="1" dirty="0" smtClean="0">
                <a:latin typeface="Book Antiqua" pitchFamily="18" charset="0"/>
              </a:rPr>
              <a:t>	divide </a:t>
            </a:r>
            <a:r>
              <a:rPr lang="en-US" sz="2800" b="1" dirty="0">
                <a:latin typeface="Book Antiqua" pitchFamily="18" charset="0"/>
              </a:rPr>
              <a:t>into groups of five. Tell the story to the groups sequentially</a:t>
            </a:r>
            <a:r>
              <a:rPr lang="en-US" sz="2800" b="1" dirty="0" smtClean="0">
                <a:latin typeface="Book Antiqua" pitchFamily="18" charset="0"/>
              </a:rPr>
              <a:t>.</a:t>
            </a:r>
          </a:p>
          <a:p>
            <a:pPr>
              <a:tabLst>
                <a:tab pos="579438" algn="l"/>
              </a:tabLst>
            </a:pPr>
            <a:endParaRPr lang="en-US" sz="2800" b="1" dirty="0">
              <a:latin typeface="Book Antiqua" pitchFamily="18" charset="0"/>
            </a:endParaRPr>
          </a:p>
          <a:p>
            <a:pPr>
              <a:tabLst>
                <a:tab pos="579438" algn="l"/>
              </a:tabLst>
            </a:pPr>
            <a:r>
              <a:rPr lang="en-US" sz="2800" b="1" dirty="0">
                <a:latin typeface="Book Antiqua" pitchFamily="18" charset="0"/>
              </a:rPr>
              <a:t>D </a:t>
            </a:r>
            <a:r>
              <a:rPr lang="en-US" sz="2800" b="1" dirty="0" smtClean="0">
                <a:latin typeface="Book Antiqua" pitchFamily="18" charset="0"/>
              </a:rPr>
              <a:t>	Answer </a:t>
            </a:r>
            <a:r>
              <a:rPr lang="en-US" sz="2800" b="1" dirty="0">
                <a:latin typeface="Book Antiqua" pitchFamily="18" charset="0"/>
              </a:rPr>
              <a:t>these questions. First discuss in pairs, then write the answers</a:t>
            </a:r>
          </a:p>
          <a:p>
            <a:pPr>
              <a:tabLst>
                <a:tab pos="579438" algn="l"/>
              </a:tabLst>
            </a:pPr>
            <a:r>
              <a:rPr lang="en-US" sz="2800" b="1" dirty="0" smtClean="0">
                <a:latin typeface="Book Antiqua" pitchFamily="18" charset="0"/>
              </a:rPr>
              <a:t>	individually</a:t>
            </a:r>
            <a:r>
              <a:rPr lang="en-US" sz="2800" b="1" dirty="0">
                <a:latin typeface="Book Antiqua" pitchFamily="18" charset="0"/>
              </a:rPr>
              <a:t>.</a:t>
            </a:r>
          </a:p>
          <a:p>
            <a:pPr marL="579438">
              <a:tabLst>
                <a:tab pos="579438" algn="l"/>
              </a:tabLst>
            </a:pPr>
            <a:r>
              <a:rPr lang="en-US" sz="2800" b="1" dirty="0">
                <a:latin typeface="Book Antiqua" pitchFamily="18" charset="0"/>
              </a:rPr>
              <a:t>1 Why did the young man leave his house?</a:t>
            </a:r>
          </a:p>
          <a:p>
            <a:pPr marL="579438">
              <a:tabLst>
                <a:tab pos="579438" algn="l"/>
              </a:tabLst>
            </a:pPr>
            <a:r>
              <a:rPr lang="en-US" sz="2800" b="1" dirty="0">
                <a:latin typeface="Book Antiqua" pitchFamily="18" charset="0"/>
              </a:rPr>
              <a:t>2 Where did he make a hut? What did he make the hut with?</a:t>
            </a:r>
          </a:p>
          <a:p>
            <a:pPr marL="579438">
              <a:tabLst>
                <a:tab pos="579438" algn="l"/>
              </a:tabLst>
            </a:pPr>
            <a:r>
              <a:rPr lang="en-US" sz="2800" b="1" dirty="0">
                <a:latin typeface="Book Antiqua" pitchFamily="18" charset="0"/>
              </a:rPr>
              <a:t>3 Was the man happy in his hut?</a:t>
            </a:r>
          </a:p>
          <a:p>
            <a:pPr marL="579438">
              <a:tabLst>
                <a:tab pos="579438" algn="l"/>
              </a:tabLst>
            </a:pPr>
            <a:r>
              <a:rPr lang="en-US" sz="2800" b="1" dirty="0">
                <a:latin typeface="Book Antiqua" pitchFamily="18" charset="0"/>
              </a:rPr>
              <a:t>4 How did he find himself again in a family?</a:t>
            </a:r>
          </a:p>
          <a:p>
            <a:pPr marL="579438">
              <a:tabLst>
                <a:tab pos="579438" algn="l"/>
              </a:tabLst>
            </a:pPr>
            <a:r>
              <a:rPr lang="en-US" sz="2800" b="1" dirty="0">
                <a:latin typeface="Book Antiqua" pitchFamily="18" charset="0"/>
              </a:rPr>
              <a:t>5 Where and how can a person be happy?</a:t>
            </a:r>
          </a:p>
          <a:p>
            <a:pPr marL="579438">
              <a:tabLst>
                <a:tab pos="579438" algn="l"/>
              </a:tabLst>
            </a:pPr>
            <a:r>
              <a:rPr lang="en-US" sz="2800" b="1" dirty="0">
                <a:latin typeface="Book Antiqua" pitchFamily="18" charset="0"/>
              </a:rPr>
              <a:t>6 What is the moral of the story</a:t>
            </a:r>
            <a:r>
              <a:rPr lang="en-US" sz="2800" b="1" dirty="0" smtClean="0">
                <a:latin typeface="Book Antiqua" pitchFamily="18" charset="0"/>
              </a:rPr>
              <a:t>?</a:t>
            </a:r>
            <a:endParaRPr lang="en-US" sz="2800" b="1" dirty="0">
              <a:latin typeface="Book Antiqua" pitchFamily="18" charset="0"/>
            </a:endParaRPr>
          </a:p>
        </p:txBody>
      </p:sp>
    </p:spTree>
    <p:extLst>
      <p:ext uri="{BB962C8B-B14F-4D97-AF65-F5344CB8AC3E}">
        <p14:creationId xmlns:p14="http://schemas.microsoft.com/office/powerpoint/2010/main" val="15699934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3258800" cy="7315200"/>
          </a:xfrm>
          <a:prstGeom prst="rect">
            <a:avLst/>
          </a:prstGeom>
        </p:spPr>
      </p:pic>
      <p:sp>
        <p:nvSpPr>
          <p:cNvPr id="3" name="TextBox 2"/>
          <p:cNvSpPr txBox="1"/>
          <p:nvPr/>
        </p:nvSpPr>
        <p:spPr>
          <a:xfrm>
            <a:off x="78921" y="4226561"/>
            <a:ext cx="13179879" cy="341376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prstTxWarp prst="textWave2">
              <a:avLst/>
            </a:prstTxWarp>
            <a:spAutoFit/>
          </a:bodyPr>
          <a:lstStyle/>
          <a:p>
            <a:r>
              <a:rPr lang="en-US"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Book Antiqua" pitchFamily="18" charset="0"/>
              </a:rPr>
              <a:t>Welcome to English World</a:t>
            </a:r>
            <a:endParaRPr lang="en-US" sz="6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Book Antiqua" pitchFamily="18" charset="0"/>
            </a:endParaRPr>
          </a:p>
        </p:txBody>
      </p:sp>
    </p:spTree>
    <p:extLst>
      <p:ext uri="{BB962C8B-B14F-4D97-AF65-F5344CB8AC3E}">
        <p14:creationId xmlns:p14="http://schemas.microsoft.com/office/powerpoint/2010/main" val="23140470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pezoid 1"/>
          <p:cNvSpPr/>
          <p:nvPr/>
        </p:nvSpPr>
        <p:spPr>
          <a:xfrm>
            <a:off x="773430" y="650242"/>
            <a:ext cx="11711940" cy="975361"/>
          </a:xfrm>
          <a:prstGeom prst="trapezoid">
            <a:avLst>
              <a:gd name="adj" fmla="val 162313"/>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4000" b="1" dirty="0" smtClean="0">
                <a:latin typeface="Book Antiqua" pitchFamily="18" charset="0"/>
              </a:rPr>
              <a:t>Home Work</a:t>
            </a:r>
            <a:endParaRPr lang="en-US" sz="4000" b="1" dirty="0">
              <a:latin typeface="Book Antiqua" pitchFamily="18" charset="0"/>
            </a:endParaRPr>
          </a:p>
        </p:txBody>
      </p:sp>
      <p:sp>
        <p:nvSpPr>
          <p:cNvPr id="3" name="Bevel 2"/>
          <p:cNvSpPr/>
          <p:nvPr/>
        </p:nvSpPr>
        <p:spPr>
          <a:xfrm>
            <a:off x="773430" y="1648650"/>
            <a:ext cx="11711940" cy="5097591"/>
          </a:xfrm>
          <a:prstGeom prst="bevel">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4000" b="1" dirty="0" smtClean="0">
                <a:latin typeface="Book Antiqua" pitchFamily="18" charset="0"/>
              </a:rPr>
              <a:t>Write a paragraph on </a:t>
            </a:r>
          </a:p>
          <a:p>
            <a:pPr algn="ctr"/>
            <a:r>
              <a:rPr lang="en-US" sz="3600" b="1" dirty="0" smtClean="0">
                <a:latin typeface="Book Antiqua" pitchFamily="18" charset="0"/>
              </a:rPr>
              <a:t>“ The problems and comforts</a:t>
            </a:r>
          </a:p>
          <a:p>
            <a:pPr algn="ctr"/>
            <a:r>
              <a:rPr lang="en-US" sz="3600" b="1" dirty="0" smtClean="0">
                <a:latin typeface="Book Antiqua" pitchFamily="18" charset="0"/>
              </a:rPr>
              <a:t> of living in a society,”</a:t>
            </a:r>
            <a:endParaRPr lang="en-US" sz="3600" b="1" dirty="0">
              <a:latin typeface="Book Antiqua" pitchFamily="18" charset="0"/>
            </a:endParaRPr>
          </a:p>
        </p:txBody>
      </p:sp>
    </p:spTree>
    <p:extLst>
      <p:ext uri="{BB962C8B-B14F-4D97-AF65-F5344CB8AC3E}">
        <p14:creationId xmlns:p14="http://schemas.microsoft.com/office/powerpoint/2010/main" val="3994469095"/>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a:off x="1371600" y="1056640"/>
            <a:ext cx="10134600" cy="2438400"/>
          </a:xfrm>
          <a:prstGeom prst="hexagon">
            <a:avLst>
              <a:gd name="adj" fmla="val 88125"/>
              <a:gd name="vf" fmla="val 115470"/>
            </a:avLst>
          </a:prstGeom>
          <a:ln w="127000" cmpd="dbl">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800" b="1" dirty="0" smtClean="0">
                <a:latin typeface="Book Antiqua" pitchFamily="18" charset="0"/>
              </a:rPr>
              <a:t>Universal Truth</a:t>
            </a:r>
            <a:endParaRPr lang="en-US" sz="4800" b="1" dirty="0">
              <a:latin typeface="Book Antiqua" pitchFamily="18" charset="0"/>
            </a:endParaRPr>
          </a:p>
        </p:txBody>
      </p:sp>
      <p:sp>
        <p:nvSpPr>
          <p:cNvPr id="3" name="Trapezoid 2"/>
          <p:cNvSpPr/>
          <p:nvPr/>
        </p:nvSpPr>
        <p:spPr>
          <a:xfrm>
            <a:off x="533400" y="3657600"/>
            <a:ext cx="11887200" cy="2438400"/>
          </a:xfrm>
          <a:prstGeom prst="trapezoid">
            <a:avLst>
              <a:gd name="adj" fmla="val 121875"/>
            </a:avLst>
          </a:prstGeom>
          <a:ln w="127000" cap="sq" cmpd="dbl">
            <a:miter lim="800000"/>
          </a:ln>
        </p:spPr>
        <p:style>
          <a:lnRef idx="1">
            <a:schemeClr val="dk1"/>
          </a:lnRef>
          <a:fillRef idx="2">
            <a:schemeClr val="dk1"/>
          </a:fillRef>
          <a:effectRef idx="1">
            <a:schemeClr val="dk1"/>
          </a:effectRef>
          <a:fontRef idx="minor">
            <a:schemeClr val="dk1"/>
          </a:fontRef>
        </p:style>
        <p:txBody>
          <a:bodyPr rtlCol="0" anchor="ctr"/>
          <a:lstStyle/>
          <a:p>
            <a:pPr algn="ctr"/>
            <a:r>
              <a:rPr lang="en-US" sz="4400" b="1" dirty="0" smtClean="0">
                <a:latin typeface="Book Antiqua" pitchFamily="18" charset="0"/>
              </a:rPr>
              <a:t>Man cannot live </a:t>
            </a:r>
          </a:p>
          <a:p>
            <a:pPr algn="ctr"/>
            <a:r>
              <a:rPr lang="en-US" sz="4400" b="1" dirty="0" smtClean="0">
                <a:latin typeface="Book Antiqua" pitchFamily="18" charset="0"/>
              </a:rPr>
              <a:t>without society.</a:t>
            </a:r>
            <a:endParaRPr lang="en-US" sz="4400" b="1" dirty="0">
              <a:latin typeface="Book Antiqua" pitchFamily="18" charset="0"/>
            </a:endParaRPr>
          </a:p>
        </p:txBody>
      </p:sp>
    </p:spTree>
    <p:extLst>
      <p:ext uri="{BB962C8B-B14F-4D97-AF65-F5344CB8AC3E}">
        <p14:creationId xmlns:p14="http://schemas.microsoft.com/office/powerpoint/2010/main" val="327917464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73430" y="731520"/>
            <a:ext cx="11711940" cy="5445760"/>
            <a:chOff x="533400" y="685800"/>
            <a:chExt cx="8077200" cy="5105400"/>
          </a:xfrm>
        </p:grpSpPr>
        <p:sp>
          <p:nvSpPr>
            <p:cNvPr id="2" name="Flowchart: Collate 1"/>
            <p:cNvSpPr/>
            <p:nvPr/>
          </p:nvSpPr>
          <p:spPr>
            <a:xfrm>
              <a:off x="533400" y="685800"/>
              <a:ext cx="8077200" cy="5105400"/>
            </a:xfrm>
            <a:prstGeom prst="flowChartCollate">
              <a:avLst/>
            </a:prstGeom>
            <a:ln w="127000" cap="sq" cmpd="dbl">
              <a:solidFill>
                <a:schemeClr val="tx1"/>
              </a:solidFill>
              <a:miter lim="800000"/>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b="1" dirty="0">
                <a:solidFill>
                  <a:schemeClr val="tx1"/>
                </a:solidFill>
                <a:latin typeface="Book Antiqua" pitchFamily="18" charset="0"/>
              </a:endParaRPr>
            </a:p>
          </p:txBody>
        </p:sp>
        <p:sp>
          <p:nvSpPr>
            <p:cNvPr id="3" name="TextBox 2"/>
            <p:cNvSpPr txBox="1"/>
            <p:nvPr/>
          </p:nvSpPr>
          <p:spPr>
            <a:xfrm>
              <a:off x="2819400" y="1196454"/>
              <a:ext cx="3505200" cy="663643"/>
            </a:xfrm>
            <a:prstGeom prst="rect">
              <a:avLst/>
            </a:prstGeom>
            <a:noFill/>
            <a:ln w="127000" cap="sq" cmpd="dbl">
              <a:noFill/>
              <a:miter lim="800000"/>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000" b="1" dirty="0" smtClean="0">
                  <a:latin typeface="Book Antiqua" pitchFamily="18" charset="0"/>
                </a:rPr>
                <a:t>See you again</a:t>
              </a:r>
              <a:endParaRPr lang="en-US" sz="4000" b="1" dirty="0">
                <a:latin typeface="Book Antiqua" pitchFamily="18" charset="0"/>
              </a:endParaRPr>
            </a:p>
          </p:txBody>
        </p:sp>
        <p:sp>
          <p:nvSpPr>
            <p:cNvPr id="4" name="TextBox 3"/>
            <p:cNvSpPr txBox="1"/>
            <p:nvPr/>
          </p:nvSpPr>
          <p:spPr>
            <a:xfrm>
              <a:off x="2933700" y="4648200"/>
              <a:ext cx="3276600" cy="663643"/>
            </a:xfrm>
            <a:prstGeom prst="rect">
              <a:avLst/>
            </a:prstGeom>
            <a:noFill/>
            <a:ln w="127000" cap="sq" cmpd="dbl">
              <a:noFill/>
              <a:miter lim="800000"/>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000" b="1" dirty="0" smtClean="0">
                  <a:latin typeface="Book Antiqua" pitchFamily="18" charset="0"/>
                </a:rPr>
                <a:t> Allah Hafez</a:t>
              </a:r>
              <a:endParaRPr lang="en-US" sz="4000" b="1" dirty="0">
                <a:latin typeface="Book Antiqua" pitchFamily="18" charset="0"/>
              </a:endParaRPr>
            </a:p>
          </p:txBody>
        </p:sp>
      </p:grpSp>
    </p:spTree>
    <p:extLst>
      <p:ext uri="{BB962C8B-B14F-4D97-AF65-F5344CB8AC3E}">
        <p14:creationId xmlns:p14="http://schemas.microsoft.com/office/powerpoint/2010/main" val="9082284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xit" presetSubtype="0" accel="100000" fill="hold" nodeType="clickEffect">
                                  <p:stCondLst>
                                    <p:cond delay="0"/>
                                  </p:stCondLst>
                                  <p:childTnLst>
                                    <p:anim calcmode="lin" valueType="num">
                                      <p:cBhvr>
                                        <p:cTn id="6" dur="5000"/>
                                        <p:tgtEl>
                                          <p:spTgt spid="5"/>
                                        </p:tgtEl>
                                        <p:attrNameLst>
                                          <p:attrName>ppt_w</p:attrName>
                                        </p:attrNameLst>
                                      </p:cBhvr>
                                      <p:tavLst>
                                        <p:tav tm="0">
                                          <p:val>
                                            <p:strVal val="ppt_w"/>
                                          </p:val>
                                        </p:tav>
                                        <p:tav tm="100000">
                                          <p:val>
                                            <p:fltVal val="0"/>
                                          </p:val>
                                        </p:tav>
                                      </p:tavLst>
                                    </p:anim>
                                    <p:anim calcmode="lin" valueType="num">
                                      <p:cBhvr>
                                        <p:cTn id="7" dur="5000"/>
                                        <p:tgtEl>
                                          <p:spTgt spid="5"/>
                                        </p:tgtEl>
                                        <p:attrNameLst>
                                          <p:attrName>ppt_h</p:attrName>
                                        </p:attrNameLst>
                                      </p:cBhvr>
                                      <p:tavLst>
                                        <p:tav tm="0">
                                          <p:val>
                                            <p:strVal val="ppt_h"/>
                                          </p:val>
                                        </p:tav>
                                        <p:tav tm="100000">
                                          <p:val>
                                            <p:fltVal val="0"/>
                                          </p:val>
                                        </p:tav>
                                      </p:tavLst>
                                    </p:anim>
                                    <p:anim calcmode="lin" valueType="num">
                                      <p:cBhvr>
                                        <p:cTn id="8" dur="5000"/>
                                        <p:tgtEl>
                                          <p:spTgt spid="5"/>
                                        </p:tgtEl>
                                        <p:attrNameLst>
                                          <p:attrName>style.rotation</p:attrName>
                                        </p:attrNameLst>
                                      </p:cBhvr>
                                      <p:tavLst>
                                        <p:tav tm="0">
                                          <p:val>
                                            <p:fltVal val="0"/>
                                          </p:val>
                                        </p:tav>
                                        <p:tav tm="100000">
                                          <p:val>
                                            <p:fltVal val="360"/>
                                          </p:val>
                                        </p:tav>
                                      </p:tavLst>
                                    </p:anim>
                                    <p:animEffect transition="out" filter="fade">
                                      <p:cBhvr>
                                        <p:cTn id="9" dur="5000"/>
                                        <p:tgtEl>
                                          <p:spTgt spid="5"/>
                                        </p:tgtEl>
                                      </p:cBhvr>
                                    </p:animEffect>
                                    <p:set>
                                      <p:cBhvr>
                                        <p:cTn id="10" dur="1" fill="hold">
                                          <p:stCondLst>
                                            <p:cond delay="4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6"/>
          <p:cNvSpPr/>
          <p:nvPr/>
        </p:nvSpPr>
        <p:spPr>
          <a:xfrm>
            <a:off x="394609" y="243840"/>
            <a:ext cx="12548506" cy="2682240"/>
          </a:xfrm>
          <a:prstGeom prst="downArrow">
            <a:avLst>
              <a:gd name="adj1" fmla="val 100000"/>
              <a:gd name="adj2" fmla="val 51411"/>
            </a:avLst>
          </a:prstGeom>
          <a:ln w="177800" cmpd="dbl"/>
        </p:spPr>
        <p:style>
          <a:lnRef idx="3">
            <a:schemeClr val="lt1"/>
          </a:lnRef>
          <a:fillRef idx="1">
            <a:schemeClr val="dk1"/>
          </a:fillRef>
          <a:effectRef idx="1">
            <a:schemeClr val="dk1"/>
          </a:effectRef>
          <a:fontRef idx="minor">
            <a:schemeClr val="lt1"/>
          </a:fontRef>
        </p:style>
        <p:txBody>
          <a:bodyPr rtlCol="0" anchor="ctr"/>
          <a:lstStyle/>
          <a:p>
            <a:pPr algn="ctr"/>
            <a:endParaRPr lang="en-US" sz="4400" b="1" dirty="0" smtClean="0">
              <a:solidFill>
                <a:schemeClr val="bg1"/>
              </a:solidFill>
              <a:latin typeface="Andalus" pitchFamily="18" charset="-78"/>
              <a:cs typeface="Andalus" pitchFamily="18" charset="-78"/>
            </a:endParaRPr>
          </a:p>
          <a:p>
            <a:pPr algn="ctr"/>
            <a:r>
              <a:rPr lang="en-US" sz="5400" b="1" dirty="0" smtClean="0">
                <a:solidFill>
                  <a:schemeClr val="bg1"/>
                </a:solidFill>
                <a:latin typeface="Andalus" pitchFamily="18" charset="-78"/>
                <a:cs typeface="Andalus" pitchFamily="18" charset="-78"/>
              </a:rPr>
              <a:t>Introduction</a:t>
            </a:r>
            <a:endParaRPr lang="en-US" sz="5400" b="1" dirty="0">
              <a:solidFill>
                <a:schemeClr val="bg1"/>
              </a:solidFill>
              <a:latin typeface="Andalus" pitchFamily="18" charset="-78"/>
              <a:cs typeface="Andalus" pitchFamily="18" charset="-78"/>
            </a:endParaRPr>
          </a:p>
        </p:txBody>
      </p:sp>
      <p:sp>
        <p:nvSpPr>
          <p:cNvPr id="2" name="Rectangle 1"/>
          <p:cNvSpPr/>
          <p:nvPr/>
        </p:nvSpPr>
        <p:spPr>
          <a:xfrm>
            <a:off x="394609" y="3007360"/>
            <a:ext cx="12548506" cy="3843987"/>
          </a:xfrm>
          <a:prstGeom prst="rect">
            <a:avLst/>
          </a:prstGeom>
          <a:ln w="114300" cap="sq" cmpd="dbl">
            <a:miter lim="800000"/>
          </a:ln>
        </p:spPr>
        <p:style>
          <a:lnRef idx="3">
            <a:schemeClr val="lt1"/>
          </a:lnRef>
          <a:fillRef idx="1">
            <a:schemeClr val="dk1"/>
          </a:fillRef>
          <a:effectRef idx="1">
            <a:schemeClr val="dk1"/>
          </a:effectRef>
          <a:fontRef idx="minor">
            <a:schemeClr val="lt1"/>
          </a:fontRef>
        </p:style>
        <p:txBody>
          <a:bodyPr rtlCol="0" anchor="ctr"/>
          <a:lstStyle/>
          <a:p>
            <a:pPr marL="228600"/>
            <a:r>
              <a:rPr lang="en-US" sz="4000" dirty="0" smtClean="0">
                <a:solidFill>
                  <a:schemeClr val="bg1"/>
                </a:solidFill>
                <a:latin typeface="Andalus" pitchFamily="18" charset="-78"/>
                <a:cs typeface="Andalus" pitchFamily="18" charset="-78"/>
              </a:rPr>
              <a:t>Md. </a:t>
            </a:r>
            <a:r>
              <a:rPr lang="en-US" sz="4000" dirty="0" err="1">
                <a:solidFill>
                  <a:schemeClr val="bg1"/>
                </a:solidFill>
                <a:latin typeface="Andalus" pitchFamily="18" charset="-78"/>
                <a:cs typeface="Andalus" pitchFamily="18" charset="-78"/>
              </a:rPr>
              <a:t>Hasan</a:t>
            </a:r>
            <a:r>
              <a:rPr lang="en-US" sz="4000" dirty="0">
                <a:solidFill>
                  <a:schemeClr val="bg1"/>
                </a:solidFill>
                <a:latin typeface="Andalus" pitchFamily="18" charset="-78"/>
                <a:cs typeface="Andalus" pitchFamily="18" charset="-78"/>
              </a:rPr>
              <a:t> </a:t>
            </a:r>
            <a:r>
              <a:rPr lang="en-US" sz="4000" dirty="0" err="1">
                <a:solidFill>
                  <a:schemeClr val="bg1"/>
                </a:solidFill>
                <a:latin typeface="Andalus" pitchFamily="18" charset="-78"/>
                <a:cs typeface="Andalus" pitchFamily="18" charset="-78"/>
              </a:rPr>
              <a:t>Hafizur</a:t>
            </a:r>
            <a:r>
              <a:rPr lang="en-US" sz="4000" dirty="0">
                <a:solidFill>
                  <a:schemeClr val="bg1"/>
                </a:solidFill>
                <a:latin typeface="Andalus" pitchFamily="18" charset="-78"/>
                <a:cs typeface="Andalus" pitchFamily="18" charset="-78"/>
              </a:rPr>
              <a:t> </a:t>
            </a:r>
            <a:r>
              <a:rPr lang="en-US" sz="4000" dirty="0" err="1">
                <a:solidFill>
                  <a:schemeClr val="bg1"/>
                </a:solidFill>
                <a:latin typeface="Andalus" pitchFamily="18" charset="-78"/>
                <a:cs typeface="Andalus" pitchFamily="18" charset="-78"/>
              </a:rPr>
              <a:t>Rahman</a:t>
            </a:r>
            <a:endParaRPr lang="en-US" sz="4000" dirty="0">
              <a:solidFill>
                <a:schemeClr val="bg1"/>
              </a:solidFill>
              <a:latin typeface="Andalus" pitchFamily="18" charset="-78"/>
              <a:cs typeface="Andalus" pitchFamily="18" charset="-78"/>
            </a:endParaRPr>
          </a:p>
          <a:p>
            <a:pPr marL="228600"/>
            <a:r>
              <a:rPr lang="en-US" sz="4000" dirty="0" smtClean="0">
                <a:solidFill>
                  <a:schemeClr val="bg1"/>
                </a:solidFill>
                <a:latin typeface="Times New Roman" pitchFamily="18" charset="0"/>
                <a:cs typeface="Times New Roman" pitchFamily="18" charset="0"/>
              </a:rPr>
              <a:t>Lecturer (</a:t>
            </a:r>
            <a:r>
              <a:rPr lang="en-US" sz="3600" dirty="0" smtClean="0">
                <a:solidFill>
                  <a:schemeClr val="bg1"/>
                </a:solidFill>
                <a:latin typeface="Times New Roman" pitchFamily="18" charset="0"/>
                <a:cs typeface="Times New Roman" pitchFamily="18" charset="0"/>
              </a:rPr>
              <a:t>English)</a:t>
            </a:r>
            <a:endParaRPr lang="en-US" sz="3600" dirty="0">
              <a:solidFill>
                <a:schemeClr val="bg1"/>
              </a:solidFill>
              <a:latin typeface="Times New Roman" pitchFamily="18" charset="0"/>
              <a:cs typeface="Times New Roman" pitchFamily="18" charset="0"/>
            </a:endParaRPr>
          </a:p>
          <a:p>
            <a:pPr marL="228600"/>
            <a:r>
              <a:rPr lang="en-US" sz="3600" dirty="0">
                <a:solidFill>
                  <a:schemeClr val="bg1"/>
                </a:solidFill>
                <a:latin typeface="Times New Roman" pitchFamily="18" charset="0"/>
                <a:cs typeface="Times New Roman" pitchFamily="18" charset="0"/>
              </a:rPr>
              <a:t>Cambrian School &amp; College</a:t>
            </a:r>
          </a:p>
          <a:p>
            <a:pPr marL="228600"/>
            <a:r>
              <a:rPr lang="en-US" sz="3600" dirty="0">
                <a:solidFill>
                  <a:schemeClr val="bg1"/>
                </a:solidFill>
                <a:latin typeface="Times New Roman" pitchFamily="18" charset="0"/>
                <a:cs typeface="Times New Roman" pitchFamily="18" charset="0"/>
              </a:rPr>
              <a:t>Campus-5, Dhaka.</a:t>
            </a:r>
          </a:p>
        </p:txBody>
      </p:sp>
      <p:cxnSp>
        <p:nvCxnSpPr>
          <p:cNvPr id="4" name="Straight Connector 3"/>
          <p:cNvCxnSpPr/>
          <p:nvPr/>
        </p:nvCxnSpPr>
        <p:spPr>
          <a:xfrm>
            <a:off x="6668861" y="3051507"/>
            <a:ext cx="1" cy="3769360"/>
          </a:xfrm>
          <a:prstGeom prst="line">
            <a:avLst/>
          </a:prstGeom>
          <a:ln w="101600" cmpd="dbl">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497536" y="4412818"/>
            <a:ext cx="4972050" cy="1077218"/>
          </a:xfrm>
          <a:prstGeom prst="rect">
            <a:avLst/>
          </a:prstGeom>
          <a:noFill/>
        </p:spPr>
        <p:txBody>
          <a:bodyPr wrap="square" rtlCol="0">
            <a:spAutoFit/>
          </a:bodyPr>
          <a:lstStyle/>
          <a:p>
            <a:r>
              <a:rPr lang="en-US" sz="3200" b="1" dirty="0" smtClean="0">
                <a:solidFill>
                  <a:schemeClr val="bg1"/>
                </a:solidFill>
                <a:latin typeface="Book Antiqua" pitchFamily="18" charset="0"/>
              </a:rPr>
              <a:t>English For Today</a:t>
            </a:r>
          </a:p>
          <a:p>
            <a:r>
              <a:rPr lang="en-US" sz="3200" b="1" dirty="0" smtClean="0">
                <a:solidFill>
                  <a:schemeClr val="bg1"/>
                </a:solidFill>
                <a:latin typeface="Book Antiqua" pitchFamily="18" charset="0"/>
              </a:rPr>
              <a:t>Class-IX-X</a:t>
            </a:r>
            <a:endParaRPr lang="en-US" sz="3200" b="1" dirty="0">
              <a:solidFill>
                <a:schemeClr val="bg1"/>
              </a:solidFill>
              <a:latin typeface="Book Antiqua" pitchFamily="18" charset="0"/>
            </a:endParaRPr>
          </a:p>
        </p:txBody>
      </p:sp>
    </p:spTree>
    <p:extLst>
      <p:ext uri="{BB962C8B-B14F-4D97-AF65-F5344CB8AC3E}">
        <p14:creationId xmlns:p14="http://schemas.microsoft.com/office/powerpoint/2010/main" val="30169675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70" y="243840"/>
            <a:ext cx="6629400" cy="3495040"/>
          </a:xfrm>
          <a:prstGeom prst="rect">
            <a:avLst/>
          </a:prstGeom>
          <a:ln>
            <a:solidFill>
              <a:schemeClr val="tx1"/>
            </a:solidFill>
          </a:ln>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6349" r="13731" b="23055"/>
          <a:stretch/>
        </p:blipFill>
        <p:spPr>
          <a:xfrm>
            <a:off x="6960870" y="3088641"/>
            <a:ext cx="6071689" cy="3940081"/>
          </a:xfrm>
          <a:prstGeom prst="rect">
            <a:avLst/>
          </a:prstGeom>
          <a:ln>
            <a:solidFill>
              <a:schemeClr val="tx1"/>
            </a:solidFill>
          </a:ln>
        </p:spPr>
      </p:pic>
      <p:sp>
        <p:nvSpPr>
          <p:cNvPr id="7" name="Left Arrow 6"/>
          <p:cNvSpPr/>
          <p:nvPr/>
        </p:nvSpPr>
        <p:spPr>
          <a:xfrm>
            <a:off x="7181850" y="487680"/>
            <a:ext cx="5855970" cy="2255520"/>
          </a:xfrm>
          <a:prstGeom prst="leftArrow">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smtClean="0">
                <a:latin typeface="Book Antiqua" pitchFamily="18" charset="0"/>
              </a:rPr>
              <a:t>Eating together looks happy.</a:t>
            </a:r>
            <a:endParaRPr lang="en-US" sz="2800" b="1" dirty="0">
              <a:latin typeface="Book Antiqua" pitchFamily="18" charset="0"/>
            </a:endParaRPr>
          </a:p>
        </p:txBody>
      </p:sp>
      <p:sp>
        <p:nvSpPr>
          <p:cNvPr id="8" name="Right Arrow 7"/>
          <p:cNvSpPr/>
          <p:nvPr/>
        </p:nvSpPr>
        <p:spPr>
          <a:xfrm>
            <a:off x="331470" y="3901440"/>
            <a:ext cx="6455773" cy="2519680"/>
          </a:xfrm>
          <a:prstGeom prst="rightArrow">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smtClean="0">
                <a:latin typeface="Book Antiqua" pitchFamily="18" charset="0"/>
              </a:rPr>
              <a:t>Eating alone looks gloomy.</a:t>
            </a:r>
            <a:endParaRPr lang="en-US" sz="3200" b="1" dirty="0">
              <a:latin typeface="Book Antiqua" pitchFamily="18" charset="0"/>
            </a:endParaRPr>
          </a:p>
        </p:txBody>
      </p:sp>
    </p:spTree>
    <p:extLst>
      <p:ext uri="{BB962C8B-B14F-4D97-AF65-F5344CB8AC3E}">
        <p14:creationId xmlns:p14="http://schemas.microsoft.com/office/powerpoint/2010/main" val="206988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Effect transition="in" filter="fade">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3278" r="25377"/>
          <a:stretch/>
        </p:blipFill>
        <p:spPr>
          <a:xfrm>
            <a:off x="6787244" y="611289"/>
            <a:ext cx="5889350" cy="5246272"/>
          </a:xfrm>
          <a:prstGeom prst="rect">
            <a:avLst/>
          </a:prstGeom>
          <a:ln>
            <a:solidFill>
              <a:schemeClr val="tx1"/>
            </a:solidFill>
          </a:ln>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2857" r="3352"/>
          <a:stretch/>
        </p:blipFill>
        <p:spPr>
          <a:xfrm>
            <a:off x="668954" y="611289"/>
            <a:ext cx="6039369" cy="5246272"/>
          </a:xfrm>
          <a:prstGeom prst="rect">
            <a:avLst/>
          </a:prstGeom>
          <a:ln>
            <a:solidFill>
              <a:schemeClr val="tx1"/>
            </a:solidFill>
          </a:ln>
        </p:spPr>
      </p:pic>
      <p:sp>
        <p:nvSpPr>
          <p:cNvPr id="13" name="TextBox 12"/>
          <p:cNvSpPr txBox="1"/>
          <p:nvPr/>
        </p:nvSpPr>
        <p:spPr>
          <a:xfrm>
            <a:off x="668954" y="6106859"/>
            <a:ext cx="6039369"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Living alone</a:t>
            </a:r>
            <a:endParaRPr lang="en-US" sz="2800" b="1" dirty="0">
              <a:latin typeface="Book Antiqua" pitchFamily="18" charset="0"/>
            </a:endParaRPr>
          </a:p>
        </p:txBody>
      </p:sp>
      <p:sp>
        <p:nvSpPr>
          <p:cNvPr id="14" name="TextBox 13"/>
          <p:cNvSpPr txBox="1"/>
          <p:nvPr/>
        </p:nvSpPr>
        <p:spPr>
          <a:xfrm>
            <a:off x="6787244" y="6106859"/>
            <a:ext cx="5896559"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Living with family</a:t>
            </a:r>
            <a:endParaRPr lang="en-US" sz="2800" b="1" dirty="0">
              <a:latin typeface="Book Antiqua" pitchFamily="18" charset="0"/>
            </a:endParaRPr>
          </a:p>
        </p:txBody>
      </p:sp>
    </p:spTree>
    <p:extLst>
      <p:ext uri="{BB962C8B-B14F-4D97-AF65-F5344CB8AC3E}">
        <p14:creationId xmlns:p14="http://schemas.microsoft.com/office/powerpoint/2010/main" val="18980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68137" y="1625600"/>
            <a:ext cx="10598020" cy="4145280"/>
          </a:xfrm>
          <a:prstGeom prst="ellipse">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3600" b="1" dirty="0" smtClean="0">
                <a:latin typeface="Book Antiqua" pitchFamily="18" charset="0"/>
              </a:rPr>
              <a:t>Which one do you </a:t>
            </a:r>
          </a:p>
          <a:p>
            <a:pPr algn="ctr"/>
            <a:r>
              <a:rPr lang="en-US" sz="3600" b="1" dirty="0" smtClean="0">
                <a:latin typeface="Book Antiqua" pitchFamily="18" charset="0"/>
              </a:rPr>
              <a:t>unlike between the two?</a:t>
            </a:r>
            <a:endParaRPr lang="en-US" sz="3600" b="1" dirty="0">
              <a:latin typeface="Book Antiqua" pitchFamily="18" charset="0"/>
            </a:endParaRPr>
          </a:p>
        </p:txBody>
      </p:sp>
    </p:spTree>
    <p:extLst>
      <p:ext uri="{BB962C8B-B14F-4D97-AF65-F5344CB8AC3E}">
        <p14:creationId xmlns:p14="http://schemas.microsoft.com/office/powerpoint/2010/main" val="13356654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973036" y="1114698"/>
            <a:ext cx="9312730" cy="1869440"/>
          </a:xfrm>
          <a:prstGeom prst="ellipse">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smtClean="0">
                <a:latin typeface="Book Antiqua" pitchFamily="18" charset="0"/>
              </a:rPr>
              <a:t>Our today’s lesson is-</a:t>
            </a:r>
            <a:endParaRPr lang="en-US" sz="4400" b="1" dirty="0">
              <a:latin typeface="Book Antiqua" pitchFamily="18" charset="0"/>
            </a:endParaRPr>
          </a:p>
        </p:txBody>
      </p:sp>
      <p:sp>
        <p:nvSpPr>
          <p:cNvPr id="4" name="Rounded Rectangle 3"/>
          <p:cNvSpPr/>
          <p:nvPr/>
        </p:nvSpPr>
        <p:spPr>
          <a:xfrm>
            <a:off x="1894115" y="3088640"/>
            <a:ext cx="9417451" cy="3251200"/>
          </a:xfrm>
          <a:prstGeom prst="round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400" b="1" dirty="0" smtClean="0">
                <a:latin typeface="Book Antiqua" pitchFamily="18" charset="0"/>
              </a:rPr>
              <a:t>Can you live alone?</a:t>
            </a:r>
          </a:p>
          <a:p>
            <a:pPr algn="ctr"/>
            <a:r>
              <a:rPr lang="en-US" sz="4400" b="1" dirty="0" smtClean="0">
                <a:latin typeface="Book Antiqua" pitchFamily="18" charset="0"/>
              </a:rPr>
              <a:t>Unit-1, Lesson-1</a:t>
            </a:r>
            <a:endParaRPr lang="en-US" sz="4400" b="1" dirty="0">
              <a:latin typeface="Book Antiqua"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4116" y="369516"/>
            <a:ext cx="9417451" cy="6539285"/>
          </a:xfrm>
          <a:prstGeom prst="rect">
            <a:avLst/>
          </a:prstGeom>
          <a:ln>
            <a:solidFill>
              <a:schemeClr val="tx1"/>
            </a:solidFill>
          </a:ln>
        </p:spPr>
      </p:pic>
      <p:sp>
        <p:nvSpPr>
          <p:cNvPr id="5" name="TextBox 4"/>
          <p:cNvSpPr txBox="1"/>
          <p:nvPr/>
        </p:nvSpPr>
        <p:spPr>
          <a:xfrm>
            <a:off x="5998029" y="1519330"/>
            <a:ext cx="4498521" cy="707886"/>
          </a:xfrm>
          <a:prstGeom prst="rect">
            <a:avLst/>
          </a:prstGeom>
          <a:noFill/>
        </p:spPr>
        <p:txBody>
          <a:bodyPr wrap="square" rtlCol="0">
            <a:spAutoFit/>
          </a:bodyPr>
          <a:lstStyle/>
          <a:p>
            <a:pPr algn="ctr"/>
            <a:r>
              <a:rPr lang="en-US" sz="4000" b="1" dirty="0" smtClean="0">
                <a:latin typeface="Book Antiqua" pitchFamily="18" charset="0"/>
              </a:rPr>
              <a:t>Living alone.</a:t>
            </a:r>
            <a:endParaRPr lang="en-US" sz="4000" b="1" dirty="0">
              <a:latin typeface="Book Antiqua" pitchFamily="18" charset="0"/>
            </a:endParaRPr>
          </a:p>
        </p:txBody>
      </p:sp>
    </p:spTree>
    <p:extLst>
      <p:ext uri="{BB962C8B-B14F-4D97-AF65-F5344CB8AC3E}">
        <p14:creationId xmlns:p14="http://schemas.microsoft.com/office/powerpoint/2010/main" val="9277754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5"/>
                                        </p:tgtEl>
                                        <p:attrNameLst>
                                          <p:attrName>ppt_w</p:attrName>
                                        </p:attrNameLst>
                                      </p:cBhvr>
                                      <p:tavLst>
                                        <p:tav tm="0">
                                          <p:val>
                                            <p:strVal val="ppt_w"/>
                                          </p:val>
                                        </p:tav>
                                        <p:tav tm="100000">
                                          <p:val>
                                            <p:fltVal val="0"/>
                                          </p:val>
                                        </p:tav>
                                      </p:tavLst>
                                    </p:anim>
                                    <p:anim calcmode="lin" valueType="num">
                                      <p:cBhvr>
                                        <p:cTn id="12" dur="500"/>
                                        <p:tgtEl>
                                          <p:spTgt spid="5"/>
                                        </p:tgtEl>
                                        <p:attrNameLst>
                                          <p:attrName>ppt_h</p:attrName>
                                        </p:attrNameLst>
                                      </p:cBhvr>
                                      <p:tavLst>
                                        <p:tav tm="0">
                                          <p:val>
                                            <p:strVal val="ppt_h"/>
                                          </p:val>
                                        </p:tav>
                                        <p:tav tm="100000">
                                          <p:val>
                                            <p:fltVal val="0"/>
                                          </p:val>
                                        </p:tav>
                                      </p:tavLst>
                                    </p:anim>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par>
                                <p:cTn id="15" presetID="53" presetClass="exit" presetSubtype="32" fill="hold" nodeType="withEffect">
                                  <p:stCondLst>
                                    <p:cond delay="0"/>
                                  </p:stCondLst>
                                  <p:childTnLst>
                                    <p:anim calcmode="lin" valueType="num">
                                      <p:cBhvr>
                                        <p:cTn id="16" dur="2000"/>
                                        <p:tgtEl>
                                          <p:spTgt spid="2"/>
                                        </p:tgtEl>
                                        <p:attrNameLst>
                                          <p:attrName>ppt_w</p:attrName>
                                        </p:attrNameLst>
                                      </p:cBhvr>
                                      <p:tavLst>
                                        <p:tav tm="0">
                                          <p:val>
                                            <p:strVal val="ppt_w"/>
                                          </p:val>
                                        </p:tav>
                                        <p:tav tm="100000">
                                          <p:val>
                                            <p:fltVal val="0"/>
                                          </p:val>
                                        </p:tav>
                                      </p:tavLst>
                                    </p:anim>
                                    <p:anim calcmode="lin" valueType="num">
                                      <p:cBhvr>
                                        <p:cTn id="17" dur="2000"/>
                                        <p:tgtEl>
                                          <p:spTgt spid="2"/>
                                        </p:tgtEl>
                                        <p:attrNameLst>
                                          <p:attrName>ppt_h</p:attrName>
                                        </p:attrNameLst>
                                      </p:cBhvr>
                                      <p:tavLst>
                                        <p:tav tm="0">
                                          <p:val>
                                            <p:strVal val="ppt_h"/>
                                          </p:val>
                                        </p:tav>
                                        <p:tav tm="100000">
                                          <p:val>
                                            <p:fltVal val="0"/>
                                          </p:val>
                                        </p:tav>
                                      </p:tavLst>
                                    </p:anim>
                                    <p:animEffect transition="out" filter="fade">
                                      <p:cBhvr>
                                        <p:cTn id="18" dur="2000"/>
                                        <p:tgtEl>
                                          <p:spTgt spid="2"/>
                                        </p:tgtEl>
                                      </p:cBhvr>
                                    </p:animEffect>
                                    <p:set>
                                      <p:cBhvr>
                                        <p:cTn id="1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52450" y="352214"/>
            <a:ext cx="12264390" cy="2492587"/>
            <a:chOff x="990600" y="609600"/>
            <a:chExt cx="8382000" cy="2696308"/>
          </a:xfrm>
        </p:grpSpPr>
        <p:sp>
          <p:nvSpPr>
            <p:cNvPr id="5" name="Down Ribbon 4"/>
            <p:cNvSpPr/>
            <p:nvPr/>
          </p:nvSpPr>
          <p:spPr>
            <a:xfrm>
              <a:off x="990600" y="609600"/>
              <a:ext cx="8382000" cy="2696308"/>
            </a:xfrm>
            <a:prstGeom prst="ribbon">
              <a:avLst>
                <a:gd name="adj1" fmla="val 20800"/>
                <a:gd name="adj2" fmla="val 68718"/>
              </a:avLst>
            </a:prstGeom>
            <a:ln w="127000" cmpd="dbl"/>
          </p:spPr>
          <p:style>
            <a:lnRef idx="3">
              <a:schemeClr val="lt1"/>
            </a:lnRef>
            <a:fillRef idx="1">
              <a:schemeClr val="dk1"/>
            </a:fillRef>
            <a:effectRef idx="1">
              <a:schemeClr val="dk1"/>
            </a:effectRef>
            <a:fontRef idx="minor">
              <a:schemeClr val="lt1"/>
            </a:fontRef>
          </p:style>
          <p:txBody>
            <a:bodyPr rtlCol="0" anchor="ctr"/>
            <a:lstStyle/>
            <a:p>
              <a:pPr algn="ctr"/>
              <a:endParaRPr lang="en-US">
                <a:latin typeface="Book Antiqua" pitchFamily="18" charset="0"/>
              </a:endParaRPr>
            </a:p>
          </p:txBody>
        </p:sp>
        <p:sp>
          <p:nvSpPr>
            <p:cNvPr id="3" name="Oval 2"/>
            <p:cNvSpPr/>
            <p:nvPr/>
          </p:nvSpPr>
          <p:spPr>
            <a:xfrm>
              <a:off x="3104978" y="1400908"/>
              <a:ext cx="4455297" cy="1641231"/>
            </a:xfrm>
            <a:prstGeom prst="ellipse">
              <a:avLst/>
            </a:prstGeom>
            <a:ln w="127000" cmpd="dbl">
              <a:solidFill>
                <a:schemeClr val="bg1"/>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sz="3200" b="1" dirty="0" smtClean="0">
                  <a:latin typeface="Book Antiqua" pitchFamily="18" charset="0"/>
                </a:rPr>
                <a:t>Learning outcomes</a:t>
              </a:r>
              <a:endParaRPr lang="en-US" sz="3200" b="1" dirty="0">
                <a:latin typeface="Book Antiqua" pitchFamily="18" charset="0"/>
              </a:endParaRPr>
            </a:p>
          </p:txBody>
        </p:sp>
      </p:grpSp>
      <p:sp>
        <p:nvSpPr>
          <p:cNvPr id="4" name="Rounded Rectangle 3"/>
          <p:cNvSpPr/>
          <p:nvPr/>
        </p:nvSpPr>
        <p:spPr>
          <a:xfrm>
            <a:off x="552450" y="3088640"/>
            <a:ext cx="12264390" cy="382016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just"/>
            <a:endParaRPr lang="en-US" sz="2800" b="1" spc="-120" dirty="0" smtClean="0">
              <a:solidFill>
                <a:schemeClr val="bg1"/>
              </a:solidFill>
              <a:latin typeface="Book Antiqua" pitchFamily="18" charset="0"/>
            </a:endParaRPr>
          </a:p>
          <a:p>
            <a:pPr algn="just"/>
            <a:endParaRPr lang="en-US" sz="2800" b="1" spc="-120" dirty="0">
              <a:solidFill>
                <a:schemeClr val="bg1"/>
              </a:solidFill>
              <a:latin typeface="Book Antiqua" pitchFamily="18" charset="0"/>
            </a:endParaRPr>
          </a:p>
          <a:p>
            <a:pPr algn="just"/>
            <a:endParaRPr lang="en-US" sz="2800" b="1" spc="-120" dirty="0" smtClean="0">
              <a:solidFill>
                <a:schemeClr val="bg1"/>
              </a:solidFill>
              <a:latin typeface="Book Antiqua" pitchFamily="18" charset="0"/>
            </a:endParaRPr>
          </a:p>
          <a:p>
            <a:pPr algn="just"/>
            <a:endParaRPr lang="en-US" sz="2800" b="1" spc="-120" dirty="0">
              <a:solidFill>
                <a:schemeClr val="bg1"/>
              </a:solidFill>
              <a:latin typeface="Book Antiqua" pitchFamily="18" charset="0"/>
            </a:endParaRPr>
          </a:p>
          <a:p>
            <a:pPr algn="just"/>
            <a:r>
              <a:rPr lang="en-US" sz="2800" b="1" spc="-120" dirty="0" smtClean="0">
                <a:solidFill>
                  <a:schemeClr val="bg1"/>
                </a:solidFill>
                <a:latin typeface="Book Antiqua" pitchFamily="18" charset="0"/>
              </a:rPr>
              <a:t>After </a:t>
            </a:r>
            <a:r>
              <a:rPr lang="en-US" sz="2800" b="1" spc="-120" dirty="0" smtClean="0">
                <a:solidFill>
                  <a:schemeClr val="bg1"/>
                </a:solidFill>
                <a:latin typeface="Book Antiqua" pitchFamily="18" charset="0"/>
              </a:rPr>
              <a:t>we have studied </a:t>
            </a:r>
            <a:r>
              <a:rPr lang="en-US" sz="2800" b="1" spc="-120" dirty="0">
                <a:solidFill>
                  <a:schemeClr val="bg1"/>
                </a:solidFill>
                <a:latin typeface="Book Antiqua" pitchFamily="18" charset="0"/>
              </a:rPr>
              <a:t>this </a:t>
            </a:r>
            <a:r>
              <a:rPr lang="en-US" sz="2800" b="1" spc="-120" dirty="0" smtClean="0">
                <a:solidFill>
                  <a:schemeClr val="bg1"/>
                </a:solidFill>
                <a:latin typeface="Book Antiqua" pitchFamily="18" charset="0"/>
              </a:rPr>
              <a:t>lesson, </a:t>
            </a:r>
            <a:r>
              <a:rPr lang="en-US" sz="2800" b="1" spc="-120" dirty="0" smtClean="0">
                <a:solidFill>
                  <a:schemeClr val="bg1"/>
                </a:solidFill>
                <a:latin typeface="Book Antiqua" pitchFamily="18" charset="0"/>
              </a:rPr>
              <a:t>we will </a:t>
            </a:r>
            <a:r>
              <a:rPr lang="en-US" sz="2800" b="1" spc="-120" dirty="0">
                <a:solidFill>
                  <a:schemeClr val="bg1"/>
                </a:solidFill>
                <a:latin typeface="Book Antiqua" pitchFamily="18" charset="0"/>
              </a:rPr>
              <a:t>be able to-</a:t>
            </a:r>
          </a:p>
          <a:p>
            <a:pPr marL="571500" indent="-571500" algn="just">
              <a:buFont typeface="Wingdings" pitchFamily="2" charset="2"/>
              <a:buChar char="Ø"/>
            </a:pPr>
            <a:r>
              <a:rPr lang="en-US" sz="2800" b="1" dirty="0" smtClean="0">
                <a:latin typeface="Book Antiqua" pitchFamily="18" charset="0"/>
              </a:rPr>
              <a:t>ask and answer questions</a:t>
            </a:r>
          </a:p>
          <a:p>
            <a:pPr marL="571500" indent="-571500" algn="just">
              <a:buFont typeface="Wingdings" pitchFamily="2" charset="2"/>
              <a:buChar char="Ø"/>
            </a:pPr>
            <a:r>
              <a:rPr lang="en-US" sz="2800" b="1" dirty="0">
                <a:latin typeface="Book Antiqua" pitchFamily="18" charset="0"/>
              </a:rPr>
              <a:t>read and understand the text through silent reading</a:t>
            </a:r>
            <a:endParaRPr lang="en-US" sz="2800" b="1" dirty="0">
              <a:solidFill>
                <a:schemeClr val="bg1"/>
              </a:solidFill>
              <a:latin typeface="Book Antiqua" pitchFamily="18" charset="0"/>
              <a:ea typeface="Times New Roman"/>
              <a:cs typeface="Times New Roman"/>
            </a:endParaRPr>
          </a:p>
          <a:p>
            <a:pPr marL="571500" indent="-571500" algn="just">
              <a:buFont typeface="Wingdings" pitchFamily="2" charset="2"/>
              <a:buChar char="Ø"/>
            </a:pPr>
            <a:r>
              <a:rPr lang="en-US" sz="2800" b="1" dirty="0" smtClean="0">
                <a:latin typeface="Book Antiqua" pitchFamily="18" charset="0"/>
              </a:rPr>
              <a:t>write </a:t>
            </a:r>
            <a:r>
              <a:rPr lang="en-US" sz="2800" b="1" dirty="0" smtClean="0">
                <a:latin typeface="Book Antiqua" pitchFamily="18" charset="0"/>
              </a:rPr>
              <a:t>incidents</a:t>
            </a:r>
          </a:p>
          <a:p>
            <a:pPr marL="571500" indent="-571500" algn="just">
              <a:buFont typeface="Wingdings" pitchFamily="2" charset="2"/>
              <a:buChar char="Ø"/>
            </a:pPr>
            <a:r>
              <a:rPr lang="en-US" sz="2800" b="1" dirty="0" smtClean="0">
                <a:latin typeface="Book Antiqua" pitchFamily="18" charset="0"/>
              </a:rPr>
              <a:t>participate in discussions</a:t>
            </a:r>
          </a:p>
          <a:p>
            <a:pPr algn="just"/>
            <a:endParaRPr lang="en-US" sz="2800" b="1" dirty="0">
              <a:solidFill>
                <a:schemeClr val="bg1"/>
              </a:solidFill>
              <a:latin typeface="Book Antiqua" pitchFamily="18" charset="0"/>
              <a:ea typeface="Times New Roman"/>
              <a:cs typeface="Times New Roman"/>
            </a:endParaRPr>
          </a:p>
          <a:p>
            <a:pPr algn="just"/>
            <a:endParaRPr lang="en-US" sz="2800" b="1" dirty="0">
              <a:solidFill>
                <a:schemeClr val="bg1"/>
              </a:solidFill>
              <a:latin typeface="Book Antiqua" pitchFamily="18" charset="0"/>
              <a:ea typeface="Times New Roman"/>
              <a:cs typeface="Times New Roman"/>
            </a:endParaRPr>
          </a:p>
          <a:p>
            <a:pPr algn="just"/>
            <a:endParaRPr lang="en-US" sz="2800" b="1" dirty="0">
              <a:solidFill>
                <a:schemeClr val="bg1"/>
              </a:solidFill>
              <a:latin typeface="Book Antiqua" pitchFamily="18" charset="0"/>
              <a:ea typeface="Times New Roman"/>
              <a:cs typeface="Times New Roman"/>
            </a:endParaRPr>
          </a:p>
          <a:p>
            <a:pPr algn="just"/>
            <a:endParaRPr lang="en-US" sz="2800" b="1" dirty="0">
              <a:latin typeface="Book Antiqua" pitchFamily="18" charset="0"/>
            </a:endParaRPr>
          </a:p>
        </p:txBody>
      </p:sp>
    </p:spTree>
    <p:extLst>
      <p:ext uri="{BB962C8B-B14F-4D97-AF65-F5344CB8AC3E}">
        <p14:creationId xmlns:p14="http://schemas.microsoft.com/office/powerpoint/2010/main" val="13573459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923</TotalTime>
  <Words>1258</Words>
  <Application>Microsoft Office PowerPoint</Application>
  <PresentationFormat>Custom</PresentationFormat>
  <Paragraphs>164</Paragraphs>
  <Slides>32</Slides>
  <Notes>27</Notes>
  <HiddenSlides>2</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0" baseType="lpstr">
      <vt:lpstr>Andalus</vt:lpstr>
      <vt:lpstr>Arial</vt:lpstr>
      <vt:lpstr>Book Antiqua</vt:lpstr>
      <vt:lpstr>Calibri</vt:lpstr>
      <vt:lpstr>Times New Roman</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ismail - [2010]</cp:lastModifiedBy>
  <cp:revision>88</cp:revision>
  <dcterms:created xsi:type="dcterms:W3CDTF">2014-01-14T09:31:41Z</dcterms:created>
  <dcterms:modified xsi:type="dcterms:W3CDTF">2016-08-06T06:12:14Z</dcterms:modified>
</cp:coreProperties>
</file>